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Lst>
  <p:sldSz cy="5143500" cx="9144000"/>
  <p:notesSz cx="6858000" cy="9144000"/>
  <p:embeddedFontLst>
    <p:embeddedFont>
      <p:font typeface="Raleway"/>
      <p:regular r:id="rId47"/>
      <p:bold r:id="rId48"/>
      <p:italic r:id="rId49"/>
      <p:boldItalic r:id="rId50"/>
    </p:embeddedFont>
    <p:embeddedFont>
      <p:font typeface="Roboto"/>
      <p:regular r:id="rId51"/>
      <p:bold r:id="rId52"/>
      <p:italic r:id="rId53"/>
      <p:boldItalic r:id="rId54"/>
    </p:embeddedFont>
    <p:embeddedFont>
      <p:font typeface="Lato"/>
      <p:regular r:id="rId55"/>
      <p:bold r:id="rId56"/>
      <p:italic r:id="rId57"/>
      <p:boldItalic r:id="rId5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Raleway-bold.fntdata"/><Relationship Id="rId47" Type="http://schemas.openxmlformats.org/officeDocument/2006/relationships/font" Target="fonts/Raleway-regular.fntdata"/><Relationship Id="rId49" Type="http://schemas.openxmlformats.org/officeDocument/2006/relationships/font" Target="fonts/Raleway-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Roboto-regular.fntdata"/><Relationship Id="rId50" Type="http://schemas.openxmlformats.org/officeDocument/2006/relationships/font" Target="fonts/Raleway-boldItalic.fntdata"/><Relationship Id="rId53" Type="http://schemas.openxmlformats.org/officeDocument/2006/relationships/font" Target="fonts/Roboto-italic.fntdata"/><Relationship Id="rId52" Type="http://schemas.openxmlformats.org/officeDocument/2006/relationships/font" Target="fonts/Roboto-bold.fntdata"/><Relationship Id="rId11" Type="http://schemas.openxmlformats.org/officeDocument/2006/relationships/slide" Target="slides/slide6.xml"/><Relationship Id="rId55" Type="http://schemas.openxmlformats.org/officeDocument/2006/relationships/font" Target="fonts/Lato-regular.fntdata"/><Relationship Id="rId10" Type="http://schemas.openxmlformats.org/officeDocument/2006/relationships/slide" Target="slides/slide5.xml"/><Relationship Id="rId54" Type="http://schemas.openxmlformats.org/officeDocument/2006/relationships/font" Target="fonts/Roboto-boldItalic.fntdata"/><Relationship Id="rId13" Type="http://schemas.openxmlformats.org/officeDocument/2006/relationships/slide" Target="slides/slide8.xml"/><Relationship Id="rId57" Type="http://schemas.openxmlformats.org/officeDocument/2006/relationships/font" Target="fonts/Lato-italic.fntdata"/><Relationship Id="rId12" Type="http://schemas.openxmlformats.org/officeDocument/2006/relationships/slide" Target="slides/slide7.xml"/><Relationship Id="rId56" Type="http://schemas.openxmlformats.org/officeDocument/2006/relationships/font" Target="fonts/Lato-bold.fntdata"/><Relationship Id="rId15" Type="http://schemas.openxmlformats.org/officeDocument/2006/relationships/slide" Target="slides/slide10.xml"/><Relationship Id="rId14" Type="http://schemas.openxmlformats.org/officeDocument/2006/relationships/slide" Target="slides/slide9.xml"/><Relationship Id="rId58" Type="http://schemas.openxmlformats.org/officeDocument/2006/relationships/font" Target="fonts/Lato-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Hey everyone, our project is Dream On, which is Dreamer V3 for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2cf128d7c80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2cf128d7c80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2ce0b36263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2ce0b36263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One promising subfield of RL is Continual Reinforcement Learning (CRL). In this more recent domain, agents attempt to train sequentially on various similar tasks and environments, utilizing previously attained knowledge. This addresses the concept of lifelong learning in RL, allowing agents to generalize their actions and policies throughout a large range of different environments and tasks. </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2cf128d7c80_0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2cf128d7c80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2cf128d7c80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 name="Google Shape;130;g2cf128d7c80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2cf128d7c80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2cf128d7c80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2cf128d7c80_0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2cf128d7c80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2cf128d7c80_0_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2cf128d7c80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2cf128d7c80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2cf128d7c80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2cf128d7c80_0_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2cf128d7c80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2cf128d7c80_0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2cf128d7c80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2cf128d7c80_0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2cf128d7c80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2cf128d7c80_0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2cf128d7c80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2cf128d7c80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2cf128d7c80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2cf128db84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2cf128db84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2ce12d3dcd0_4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2ce12d3dcd0_4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One model we looked at was Dreamer V3, which is a reinforcement learning algorithm which accomplishes multiple complex tasks in various environments without requiring domain specific tuning. It is based on several components, including actor and critic components, and a world model, which are concurrently trained on replayed experiences.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also looked at t</a:t>
            </a:r>
            <a:r>
              <a:rPr lang="en"/>
              <a:t>he paper "Prediction and Control in Continual Reinforcement Learning", which offered a new potential solution to the Stability-Plasticity dilemma in reinforcement learning. The proposed solution suggests a two component system. The value function is broken into a transient component, which has a recency bias capturing current information into the policy, and a permanent component, which focuses on retaining past experiences and general knowledge.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2ce0b362639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2ce0b362639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2ce12d3dcd0_9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2ce12d3dcd0_9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rgbClr val="0D0D0D"/>
                </a:solidFill>
                <a:latin typeface="Roboto"/>
                <a:ea typeface="Roboto"/>
                <a:cs typeface="Roboto"/>
                <a:sym typeface="Roboto"/>
              </a:rPr>
              <a:t>In our experiments, we compared Continual-DreamerV3 with the original DreamerV3 on the DeepMind Control Suite environment. We chose the "Walker Stand" and "Walker Walk" tasks, switching between them every 100,000 steps. To ensure a fair comparison, we reduced the parameters in our model's transient and permanent critics by half and used two separate Adam optimizers. We also experimented with re-initializing different parts of the model to see how it would affect performance.</a:t>
            </a:r>
            <a:endParaRPr sz="1200">
              <a:solidFill>
                <a:srgbClr val="0D0D0D"/>
              </a:solidFill>
              <a:latin typeface="Roboto"/>
              <a:ea typeface="Roboto"/>
              <a:cs typeface="Roboto"/>
              <a:sym typeface="Roboto"/>
            </a:endParaRPr>
          </a:p>
          <a:p>
            <a:pPr indent="0" lvl="0" marL="0" rtl="0" algn="l">
              <a:lnSpc>
                <a:spcPct val="115000"/>
              </a:lnSpc>
              <a:spcBef>
                <a:spcPts val="1500"/>
              </a:spcBef>
              <a:spcAft>
                <a:spcPts val="0"/>
              </a:spcAft>
              <a:buClr>
                <a:schemeClr val="dk1"/>
              </a:buClr>
              <a:buSzPts val="1100"/>
              <a:buFont typeface="Arial"/>
              <a:buNone/>
            </a:pPr>
            <a:r>
              <a:rPr lang="en" sz="1200">
                <a:solidFill>
                  <a:srgbClr val="0D0D0D"/>
                </a:solidFill>
                <a:latin typeface="Roboto"/>
                <a:ea typeface="Roboto"/>
                <a:cs typeface="Roboto"/>
                <a:sym typeface="Roboto"/>
              </a:rPr>
              <a:t>During our tests, we evaluated the agents' performance every 2,000 steps to check their progress. We found that the original DreamerV3 had trouble learning new tasks after switching from one to another. Specifically, it struggled with the 'walk' task after performing the 'stand' task but retained its ability to 'stand'.</a:t>
            </a:r>
            <a:endParaRPr sz="1200">
              <a:solidFill>
                <a:srgbClr val="0D0D0D"/>
              </a:solidFill>
              <a:latin typeface="Roboto"/>
              <a:ea typeface="Roboto"/>
              <a:cs typeface="Roboto"/>
              <a:sym typeface="Roboto"/>
            </a:endParaRPr>
          </a:p>
          <a:p>
            <a:pPr indent="0" lvl="0" marL="0" rtl="0" algn="l">
              <a:lnSpc>
                <a:spcPct val="115000"/>
              </a:lnSpc>
              <a:spcBef>
                <a:spcPts val="1500"/>
              </a:spcBef>
              <a:spcAft>
                <a:spcPts val="1500"/>
              </a:spcAft>
              <a:buClr>
                <a:schemeClr val="dk1"/>
              </a:buClr>
              <a:buSzPts val="1100"/>
              <a:buFont typeface="Arial"/>
              <a:buNone/>
            </a:pPr>
            <a:r>
              <a:rPr lang="en" sz="1200">
                <a:solidFill>
                  <a:srgbClr val="0D0D0D"/>
                </a:solidFill>
                <a:latin typeface="Roboto"/>
                <a:ea typeface="Roboto"/>
                <a:cs typeface="Roboto"/>
                <a:sym typeface="Roboto"/>
              </a:rPr>
              <a:t>In contrast, Continual-DreamerV3 showed better adaptability. It could quickly learn the 'walk' task and maintain that knowledge after transitioning back to the 'stand' task. This highlighted the model's strength in continual learning situations.</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2ce12d3dcd0_9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2ce12d3dcd0_9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500"/>
              </a:spcBef>
              <a:spcAft>
                <a:spcPts val="0"/>
              </a:spcAft>
              <a:buClr>
                <a:schemeClr val="dk1"/>
              </a:buClr>
              <a:buSzPts val="1100"/>
              <a:buFont typeface="Arial"/>
              <a:buNone/>
            </a:pPr>
            <a:r>
              <a:rPr lang="en" sz="1200">
                <a:solidFill>
                  <a:srgbClr val="0D0D0D"/>
                </a:solidFill>
                <a:latin typeface="Roboto"/>
                <a:ea typeface="Roboto"/>
                <a:cs typeface="Roboto"/>
                <a:sym typeface="Roboto"/>
              </a:rPr>
              <a:t>We also explored different re-initialization strategies, which involved resetting parts of the model, like the Recurrent State Space Model, the reward predictor, and the actor-critic networks. Our results showed that reinitializing the value function was particularly effective when switching tasks. It helped the model quickly regain its performance, suggesting it could retain essential knowledge even after re-initialization.</a:t>
            </a:r>
            <a:endParaRPr sz="1200">
              <a:solidFill>
                <a:srgbClr val="0D0D0D"/>
              </a:solidFill>
              <a:latin typeface="Roboto"/>
              <a:ea typeface="Roboto"/>
              <a:cs typeface="Roboto"/>
              <a:sym typeface="Roboto"/>
            </a:endParaRPr>
          </a:p>
          <a:p>
            <a:pPr indent="0" lvl="0" marL="0" rtl="0" algn="l">
              <a:lnSpc>
                <a:spcPct val="115000"/>
              </a:lnSpc>
              <a:spcBef>
                <a:spcPts val="1500"/>
              </a:spcBef>
              <a:spcAft>
                <a:spcPts val="0"/>
              </a:spcAft>
              <a:buClr>
                <a:schemeClr val="dk1"/>
              </a:buClr>
              <a:buSzPts val="1100"/>
              <a:buFont typeface="Arial"/>
              <a:buNone/>
            </a:pPr>
            <a:r>
              <a:rPr lang="en" sz="1200">
                <a:solidFill>
                  <a:srgbClr val="0D0D0D"/>
                </a:solidFill>
                <a:latin typeface="Roboto"/>
                <a:ea typeface="Roboto"/>
                <a:cs typeface="Roboto"/>
                <a:sym typeface="Roboto"/>
              </a:rPr>
              <a:t>%% Interestingly, in some cases, not re-initializing led to better results, particularly in the 'walk' task. This finding points to how the tasks are structured and how models might adapt to them. Overall, our experiments show that Continual-DreamerV3 has a robust learning capacity and can adjust to continual learning challenges.</a:t>
            </a:r>
            <a:endParaRPr sz="1200">
              <a:solidFill>
                <a:srgbClr val="0D0D0D"/>
              </a:solidFill>
              <a:latin typeface="Roboto"/>
              <a:ea typeface="Roboto"/>
              <a:cs typeface="Roboto"/>
              <a:sym typeface="Roboto"/>
            </a:endParaRPr>
          </a:p>
          <a:p>
            <a:pPr indent="0" lvl="0" marL="0" rtl="0" algn="l">
              <a:spcBef>
                <a:spcPts val="150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2ce12d3dcd0_9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2ce12d3dcd0_9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2ce0b362639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2ce0b362639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1ff4292495b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1ff4292495b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1ff4292495b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1ff4292495b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1ff4292495b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1ff4292495b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1ff4292495b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1ff4292495b_1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1ff4292495b_1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1ff4292495b_1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1ff4292495b_1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1ff4292495b_1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1ff4292495b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1ff4292495b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g1ff4292495b_1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9" name="Google Shape;349;g1ff4292495b_1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1ff4292495b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1ff4292495b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g1ff4292495b_5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1" name="Google Shape;361;g1ff4292495b_5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1ff4292495b_3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1ff4292495b_3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1ff4292495b_3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3" name="Google Shape;373;g1ff4292495b_3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1ff4292495b_3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1ff4292495b_3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1ff4292495b_3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1ff4292495b_3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1ff4292495b_3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1ff4292495b_3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1ff4292495b_5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1ff4292495b_5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1ff4292495b_5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1ff4292495b_5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1ff4292495b_5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1ff4292495b_5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1ff4292495b_5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1ff4292495b_5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1ff4292495b_5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1ff4292495b_5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2"/>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48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830392" y="1191256"/>
            <a:ext cx="745763" cy="45826"/>
            <a:chOff x="4580561" y="2589004"/>
            <a:chExt cx="1064464" cy="25200"/>
          </a:xfrm>
        </p:grpSpPr>
        <p:sp>
          <p:nvSpPr>
            <p:cNvPr id="12" name="Google Shape;12;p2"/>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729450" y="1322450"/>
            <a:ext cx="7688100" cy="1664700"/>
          </a:xfrm>
          <a:prstGeom prst="rect">
            <a:avLst/>
          </a:prstGeom>
        </p:spPr>
        <p:txBody>
          <a:bodyPr anchorCtr="0" anchor="t" bIns="91425" lIns="91425" spcFirstLastPara="1" rIns="91425" wrap="square" tIns="91425">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15" name="Google Shape;15;p2"/>
          <p:cNvSpPr txBox="1"/>
          <p:nvPr>
            <p:ph idx="1" type="subTitle"/>
          </p:nvPr>
        </p:nvSpPr>
        <p:spPr>
          <a:xfrm>
            <a:off x="729627" y="3172900"/>
            <a:ext cx="7688100" cy="5412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6" name="Google Shape;16;p2"/>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7" name="Shape 17"/>
        <p:cNvGrpSpPr/>
        <p:nvPr/>
      </p:nvGrpSpPr>
      <p:grpSpPr>
        <a:xfrm>
          <a:off x="0" y="0"/>
          <a:ext cx="0" cy="0"/>
          <a:chOff x="0" y="0"/>
          <a:chExt cx="0" cy="0"/>
        </a:xfrm>
      </p:grpSpPr>
      <p:grpSp>
        <p:nvGrpSpPr>
          <p:cNvPr id="18" name="Google Shape;18;p3"/>
          <p:cNvGrpSpPr/>
          <p:nvPr/>
        </p:nvGrpSpPr>
        <p:grpSpPr>
          <a:xfrm>
            <a:off x="830392" y="1191256"/>
            <a:ext cx="745763" cy="45826"/>
            <a:chOff x="4580561" y="2589004"/>
            <a:chExt cx="1064464" cy="25200"/>
          </a:xfrm>
        </p:grpSpPr>
        <p:sp>
          <p:nvSpPr>
            <p:cNvPr id="19" name="Google Shape;19;p3"/>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 name="Google Shape;21;p3"/>
          <p:cNvSpPr txBox="1"/>
          <p:nvPr>
            <p:ph type="title"/>
          </p:nvPr>
        </p:nvSpPr>
        <p:spPr>
          <a:xfrm>
            <a:off x="729450" y="1322450"/>
            <a:ext cx="7688400" cy="15186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22" name="Google Shape;22;p3"/>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4"/>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5" name="Google Shape;25;p4"/>
          <p:cNvGrpSpPr/>
          <p:nvPr/>
        </p:nvGrpSpPr>
        <p:grpSpPr>
          <a:xfrm>
            <a:off x="830392" y="1191256"/>
            <a:ext cx="745763" cy="45826"/>
            <a:chOff x="4580561" y="2589004"/>
            <a:chExt cx="1064464" cy="25200"/>
          </a:xfrm>
        </p:grpSpPr>
        <p:sp>
          <p:nvSpPr>
            <p:cNvPr id="26" name="Google Shape;26;p4"/>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 name="Google Shape;28;p4"/>
          <p:cNvSpPr txBox="1"/>
          <p:nvPr>
            <p:ph type="title"/>
          </p:nvPr>
        </p:nvSpPr>
        <p:spPr>
          <a:xfrm>
            <a:off x="729450" y="1318650"/>
            <a:ext cx="76887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29" name="Google Shape;29;p4"/>
          <p:cNvSpPr txBox="1"/>
          <p:nvPr>
            <p:ph idx="1" type="body"/>
          </p:nvPr>
        </p:nvSpPr>
        <p:spPr>
          <a:xfrm>
            <a:off x="729450" y="2078875"/>
            <a:ext cx="76887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0" name="Google Shape;30;p4"/>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1" name="Shape 31"/>
        <p:cNvGrpSpPr/>
        <p:nvPr/>
      </p:nvGrpSpPr>
      <p:grpSpPr>
        <a:xfrm>
          <a:off x="0" y="0"/>
          <a:ext cx="0" cy="0"/>
          <a:chOff x="0" y="0"/>
          <a:chExt cx="0" cy="0"/>
        </a:xfrm>
      </p:grpSpPr>
      <p:sp>
        <p:nvSpPr>
          <p:cNvPr id="32" name="Google Shape;32;p5"/>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3" name="Google Shape;33;p5"/>
          <p:cNvGrpSpPr/>
          <p:nvPr/>
        </p:nvGrpSpPr>
        <p:grpSpPr>
          <a:xfrm>
            <a:off x="830392" y="1191256"/>
            <a:ext cx="745763" cy="45826"/>
            <a:chOff x="4580561" y="2589004"/>
            <a:chExt cx="1064464" cy="25200"/>
          </a:xfrm>
        </p:grpSpPr>
        <p:sp>
          <p:nvSpPr>
            <p:cNvPr id="34" name="Google Shape;34;p5"/>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5"/>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 name="Google Shape;36;p5"/>
          <p:cNvSpPr txBox="1"/>
          <p:nvPr>
            <p:ph type="title"/>
          </p:nvPr>
        </p:nvSpPr>
        <p:spPr>
          <a:xfrm>
            <a:off x="729450" y="1318650"/>
            <a:ext cx="76884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37" name="Google Shape;37;p5"/>
          <p:cNvSpPr txBox="1"/>
          <p:nvPr>
            <p:ph idx="1" type="body"/>
          </p:nvPr>
        </p:nvSpPr>
        <p:spPr>
          <a:xfrm>
            <a:off x="729325" y="2078875"/>
            <a:ext cx="37743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8" name="Google Shape;38;p5"/>
          <p:cNvSpPr txBox="1"/>
          <p:nvPr>
            <p:ph idx="2" type="body"/>
          </p:nvPr>
        </p:nvSpPr>
        <p:spPr>
          <a:xfrm>
            <a:off x="4643604" y="2078875"/>
            <a:ext cx="3774300" cy="226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9" name="Google Shape;39;p5"/>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 name="Shape 40"/>
        <p:cNvGrpSpPr/>
        <p:nvPr/>
      </p:nvGrpSpPr>
      <p:grpSpPr>
        <a:xfrm>
          <a:off x="0" y="0"/>
          <a:ext cx="0" cy="0"/>
          <a:chOff x="0" y="0"/>
          <a:chExt cx="0" cy="0"/>
        </a:xfrm>
      </p:grpSpPr>
      <p:sp>
        <p:nvSpPr>
          <p:cNvPr id="41" name="Google Shape;41;p6"/>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 name="Google Shape;42;p6"/>
          <p:cNvGrpSpPr/>
          <p:nvPr/>
        </p:nvGrpSpPr>
        <p:grpSpPr>
          <a:xfrm>
            <a:off x="830392" y="1191256"/>
            <a:ext cx="745763" cy="45826"/>
            <a:chOff x="4580561" y="2589004"/>
            <a:chExt cx="1064464" cy="25200"/>
          </a:xfrm>
        </p:grpSpPr>
        <p:sp>
          <p:nvSpPr>
            <p:cNvPr id="43" name="Google Shape;43;p6"/>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6"/>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6"/>
          <p:cNvSpPr txBox="1"/>
          <p:nvPr>
            <p:ph type="title"/>
          </p:nvPr>
        </p:nvSpPr>
        <p:spPr>
          <a:xfrm>
            <a:off x="729450" y="1318650"/>
            <a:ext cx="7688400" cy="535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46" name="Google Shape;46;p6"/>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7" name="Shape 47"/>
        <p:cNvGrpSpPr/>
        <p:nvPr/>
      </p:nvGrpSpPr>
      <p:grpSpPr>
        <a:xfrm>
          <a:off x="0" y="0"/>
          <a:ext cx="0" cy="0"/>
          <a:chOff x="0" y="0"/>
          <a:chExt cx="0" cy="0"/>
        </a:xfrm>
      </p:grpSpPr>
      <p:sp>
        <p:nvSpPr>
          <p:cNvPr id="48" name="Google Shape;48;p7"/>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 name="Google Shape;49;p7"/>
          <p:cNvGrpSpPr/>
          <p:nvPr/>
        </p:nvGrpSpPr>
        <p:grpSpPr>
          <a:xfrm>
            <a:off x="830392" y="1191256"/>
            <a:ext cx="745763" cy="45826"/>
            <a:chOff x="4580561" y="2589004"/>
            <a:chExt cx="1064464" cy="25200"/>
          </a:xfrm>
        </p:grpSpPr>
        <p:sp>
          <p:nvSpPr>
            <p:cNvPr id="50" name="Google Shape;50;p7"/>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7"/>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7"/>
          <p:cNvSpPr txBox="1"/>
          <p:nvPr>
            <p:ph type="title"/>
          </p:nvPr>
        </p:nvSpPr>
        <p:spPr>
          <a:xfrm>
            <a:off x="730000" y="1318650"/>
            <a:ext cx="3300900" cy="13815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53" name="Google Shape;53;p7"/>
          <p:cNvSpPr txBox="1"/>
          <p:nvPr>
            <p:ph idx="1" type="body"/>
          </p:nvPr>
        </p:nvSpPr>
        <p:spPr>
          <a:xfrm>
            <a:off x="721225" y="2781725"/>
            <a:ext cx="3300900" cy="1597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4" name="Google Shape;54;p7"/>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55" name="Shape 55"/>
        <p:cNvGrpSpPr/>
        <p:nvPr/>
      </p:nvGrpSpPr>
      <p:grpSpPr>
        <a:xfrm>
          <a:off x="0" y="0"/>
          <a:ext cx="0" cy="0"/>
          <a:chOff x="0" y="0"/>
          <a:chExt cx="0" cy="0"/>
        </a:xfrm>
      </p:grpSpPr>
      <p:grpSp>
        <p:nvGrpSpPr>
          <p:cNvPr id="56" name="Google Shape;56;p8"/>
          <p:cNvGrpSpPr/>
          <p:nvPr/>
        </p:nvGrpSpPr>
        <p:grpSpPr>
          <a:xfrm>
            <a:off x="830392" y="4169130"/>
            <a:ext cx="745763" cy="45826"/>
            <a:chOff x="4580561" y="2589004"/>
            <a:chExt cx="1064464" cy="25200"/>
          </a:xfrm>
        </p:grpSpPr>
        <p:sp>
          <p:nvSpPr>
            <p:cNvPr id="57" name="Google Shape;57;p8"/>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8"/>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 name="Google Shape;59;p8"/>
          <p:cNvSpPr txBox="1"/>
          <p:nvPr>
            <p:ph type="title"/>
          </p:nvPr>
        </p:nvSpPr>
        <p:spPr>
          <a:xfrm>
            <a:off x="729450" y="864300"/>
            <a:ext cx="7021200" cy="29850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60" name="Google Shape;60;p8"/>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1" name="Shape 61"/>
        <p:cNvGrpSpPr/>
        <p:nvPr/>
      </p:nvGrpSpPr>
      <p:grpSpPr>
        <a:xfrm>
          <a:off x="0" y="0"/>
          <a:ext cx="0" cy="0"/>
          <a:chOff x="0" y="0"/>
          <a:chExt cx="0" cy="0"/>
        </a:xfrm>
      </p:grpSpPr>
      <p:sp>
        <p:nvSpPr>
          <p:cNvPr id="62" name="Google Shape;62;p9"/>
          <p:cNvSpPr/>
          <p:nvPr/>
        </p:nvSpPr>
        <p:spPr>
          <a:xfrm>
            <a:off x="0" y="0"/>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3" name="Google Shape;63;p9"/>
          <p:cNvGrpSpPr/>
          <p:nvPr/>
        </p:nvGrpSpPr>
        <p:grpSpPr>
          <a:xfrm>
            <a:off x="830392" y="1191256"/>
            <a:ext cx="745763" cy="45826"/>
            <a:chOff x="4580561" y="2589004"/>
            <a:chExt cx="1064464" cy="25200"/>
          </a:xfrm>
        </p:grpSpPr>
        <p:sp>
          <p:nvSpPr>
            <p:cNvPr id="64" name="Google Shape;64;p9"/>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9"/>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9"/>
          <p:cNvSpPr txBox="1"/>
          <p:nvPr>
            <p:ph type="title"/>
          </p:nvPr>
        </p:nvSpPr>
        <p:spPr>
          <a:xfrm>
            <a:off x="730000" y="1318650"/>
            <a:ext cx="3300900" cy="16872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sz="2600"/>
            </a:lvl1pPr>
            <a:lvl2pPr lvl="1">
              <a:spcBef>
                <a:spcPts val="0"/>
              </a:spcBef>
              <a:spcAft>
                <a:spcPts val="0"/>
              </a:spcAft>
              <a:buSzPts val="2600"/>
              <a:buNone/>
              <a:defRPr sz="2600"/>
            </a:lvl2pPr>
            <a:lvl3pPr lvl="2">
              <a:spcBef>
                <a:spcPts val="0"/>
              </a:spcBef>
              <a:spcAft>
                <a:spcPts val="0"/>
              </a:spcAft>
              <a:buSzPts val="2600"/>
              <a:buNone/>
              <a:defRPr sz="2600"/>
            </a:lvl3pPr>
            <a:lvl4pPr lvl="3">
              <a:spcBef>
                <a:spcPts val="0"/>
              </a:spcBef>
              <a:spcAft>
                <a:spcPts val="0"/>
              </a:spcAft>
              <a:buSzPts val="2600"/>
              <a:buNone/>
              <a:defRPr sz="2600"/>
            </a:lvl4pPr>
            <a:lvl5pPr lvl="4">
              <a:spcBef>
                <a:spcPts val="0"/>
              </a:spcBef>
              <a:spcAft>
                <a:spcPts val="0"/>
              </a:spcAft>
              <a:buSzPts val="2600"/>
              <a:buNone/>
              <a:defRPr sz="2600"/>
            </a:lvl5pPr>
            <a:lvl6pPr lvl="5">
              <a:spcBef>
                <a:spcPts val="0"/>
              </a:spcBef>
              <a:spcAft>
                <a:spcPts val="0"/>
              </a:spcAft>
              <a:buSzPts val="2600"/>
              <a:buNone/>
              <a:defRPr sz="2600"/>
            </a:lvl6pPr>
            <a:lvl7pPr lvl="6">
              <a:spcBef>
                <a:spcPts val="0"/>
              </a:spcBef>
              <a:spcAft>
                <a:spcPts val="0"/>
              </a:spcAft>
              <a:buSzPts val="2600"/>
              <a:buNone/>
              <a:defRPr sz="2600"/>
            </a:lvl7pPr>
            <a:lvl8pPr lvl="7">
              <a:spcBef>
                <a:spcPts val="0"/>
              </a:spcBef>
              <a:spcAft>
                <a:spcPts val="0"/>
              </a:spcAft>
              <a:buSzPts val="2600"/>
              <a:buNone/>
              <a:defRPr sz="2600"/>
            </a:lvl8pPr>
            <a:lvl9pPr lvl="8">
              <a:spcBef>
                <a:spcPts val="0"/>
              </a:spcBef>
              <a:spcAft>
                <a:spcPts val="0"/>
              </a:spcAft>
              <a:buSzPts val="2600"/>
              <a:buNone/>
              <a:defRPr sz="2600"/>
            </a:lvl9pPr>
          </a:lstStyle>
          <a:p/>
        </p:txBody>
      </p:sp>
      <p:sp>
        <p:nvSpPr>
          <p:cNvPr id="67" name="Google Shape;67;p9"/>
          <p:cNvSpPr txBox="1"/>
          <p:nvPr>
            <p:ph idx="1" type="subTitle"/>
          </p:nvPr>
        </p:nvSpPr>
        <p:spPr>
          <a:xfrm>
            <a:off x="724950" y="3161525"/>
            <a:ext cx="3300900" cy="7590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68" name="Google Shape;68;p9"/>
          <p:cNvSpPr txBox="1"/>
          <p:nvPr>
            <p:ph idx="2" type="body"/>
          </p:nvPr>
        </p:nvSpPr>
        <p:spPr>
          <a:xfrm>
            <a:off x="5174225" y="1352625"/>
            <a:ext cx="3374400" cy="3025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9" name="Google Shape;69;p9"/>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0" name="Shape 70"/>
        <p:cNvGrpSpPr/>
        <p:nvPr/>
      </p:nvGrpSpPr>
      <p:grpSpPr>
        <a:xfrm>
          <a:off x="0" y="0"/>
          <a:ext cx="0" cy="0"/>
          <a:chOff x="0" y="0"/>
          <a:chExt cx="0" cy="0"/>
        </a:xfrm>
      </p:grpSpPr>
      <p:sp>
        <p:nvSpPr>
          <p:cNvPr id="71" name="Google Shape;71;p10"/>
          <p:cNvSpPr txBox="1"/>
          <p:nvPr>
            <p:ph idx="1" type="body"/>
          </p:nvPr>
        </p:nvSpPr>
        <p:spPr>
          <a:xfrm>
            <a:off x="724950" y="4372551"/>
            <a:ext cx="7697400" cy="4605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72" name="Google Shape;72;p10"/>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73" name="Shape 73"/>
        <p:cNvGrpSpPr/>
        <p:nvPr/>
      </p:nvGrpSpPr>
      <p:grpSpPr>
        <a:xfrm>
          <a:off x="0" y="0"/>
          <a:ext cx="0" cy="0"/>
          <a:chOff x="0" y="0"/>
          <a:chExt cx="0" cy="0"/>
        </a:xfrm>
      </p:grpSpPr>
      <p:grpSp>
        <p:nvGrpSpPr>
          <p:cNvPr id="74" name="Google Shape;74;p11"/>
          <p:cNvGrpSpPr/>
          <p:nvPr/>
        </p:nvGrpSpPr>
        <p:grpSpPr>
          <a:xfrm>
            <a:off x="830392" y="4169130"/>
            <a:ext cx="745763" cy="45826"/>
            <a:chOff x="4580561" y="2589004"/>
            <a:chExt cx="1064464" cy="25200"/>
          </a:xfrm>
        </p:grpSpPr>
        <p:sp>
          <p:nvSpPr>
            <p:cNvPr id="75" name="Google Shape;75;p11"/>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1"/>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 name="Google Shape;77;p11"/>
          <p:cNvSpPr txBox="1"/>
          <p:nvPr>
            <p:ph hasCustomPrompt="1" type="title"/>
          </p:nvPr>
        </p:nvSpPr>
        <p:spPr>
          <a:xfrm>
            <a:off x="729450" y="733950"/>
            <a:ext cx="7688400" cy="1244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78" name="Google Shape;78;p11"/>
          <p:cNvSpPr txBox="1"/>
          <p:nvPr>
            <p:ph idx="1" type="body"/>
          </p:nvPr>
        </p:nvSpPr>
        <p:spPr>
          <a:xfrm>
            <a:off x="729450" y="2272888"/>
            <a:ext cx="7688400" cy="15804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lt1"/>
              </a:buClr>
              <a:buSzPts val="1300"/>
              <a:buChar char="●"/>
              <a:defRPr>
                <a:solidFill>
                  <a:schemeClr val="lt1"/>
                </a:solidFill>
              </a:defRPr>
            </a:lvl1pPr>
            <a:lvl2pPr indent="-298450" lvl="1" marL="914400">
              <a:spcBef>
                <a:spcPts val="0"/>
              </a:spcBef>
              <a:spcAft>
                <a:spcPts val="0"/>
              </a:spcAft>
              <a:buClr>
                <a:schemeClr val="lt1"/>
              </a:buClr>
              <a:buSzPts val="1100"/>
              <a:buChar char="○"/>
              <a:defRPr>
                <a:solidFill>
                  <a:schemeClr val="lt1"/>
                </a:solidFill>
              </a:defRPr>
            </a:lvl2pPr>
            <a:lvl3pPr indent="-298450" lvl="2" marL="1371600">
              <a:spcBef>
                <a:spcPts val="0"/>
              </a:spcBef>
              <a:spcAft>
                <a:spcPts val="0"/>
              </a:spcAft>
              <a:buClr>
                <a:schemeClr val="lt1"/>
              </a:buClr>
              <a:buSzPts val="1100"/>
              <a:buChar char="■"/>
              <a:defRPr>
                <a:solidFill>
                  <a:schemeClr val="lt1"/>
                </a:solidFill>
              </a:defRPr>
            </a:lvl3pPr>
            <a:lvl4pPr indent="-298450" lvl="3" marL="1828800">
              <a:spcBef>
                <a:spcPts val="0"/>
              </a:spcBef>
              <a:spcAft>
                <a:spcPts val="0"/>
              </a:spcAft>
              <a:buClr>
                <a:schemeClr val="lt1"/>
              </a:buClr>
              <a:buSzPts val="1100"/>
              <a:buChar char="●"/>
              <a:defRPr>
                <a:solidFill>
                  <a:schemeClr val="lt1"/>
                </a:solidFill>
              </a:defRPr>
            </a:lvl4pPr>
            <a:lvl5pPr indent="-298450" lvl="4" marL="2286000">
              <a:spcBef>
                <a:spcPts val="0"/>
              </a:spcBef>
              <a:spcAft>
                <a:spcPts val="0"/>
              </a:spcAft>
              <a:buClr>
                <a:schemeClr val="lt1"/>
              </a:buClr>
              <a:buSzPts val="1100"/>
              <a:buChar char="○"/>
              <a:defRPr>
                <a:solidFill>
                  <a:schemeClr val="lt1"/>
                </a:solidFill>
              </a:defRPr>
            </a:lvl5pPr>
            <a:lvl6pPr indent="-298450" lvl="5" marL="2743200">
              <a:spcBef>
                <a:spcPts val="0"/>
              </a:spcBef>
              <a:spcAft>
                <a:spcPts val="0"/>
              </a:spcAft>
              <a:buClr>
                <a:schemeClr val="lt1"/>
              </a:buClr>
              <a:buSzPts val="1100"/>
              <a:buChar char="■"/>
              <a:defRPr>
                <a:solidFill>
                  <a:schemeClr val="lt1"/>
                </a:solidFill>
              </a:defRPr>
            </a:lvl6pPr>
            <a:lvl7pPr indent="-298450" lvl="6" marL="3200400">
              <a:spcBef>
                <a:spcPts val="0"/>
              </a:spcBef>
              <a:spcAft>
                <a:spcPts val="0"/>
              </a:spcAft>
              <a:buClr>
                <a:schemeClr val="lt1"/>
              </a:buClr>
              <a:buSzPts val="1100"/>
              <a:buChar char="●"/>
              <a:defRPr>
                <a:solidFill>
                  <a:schemeClr val="lt1"/>
                </a:solidFill>
              </a:defRPr>
            </a:lvl7pPr>
            <a:lvl8pPr indent="-298450" lvl="7" marL="3657600">
              <a:spcBef>
                <a:spcPts val="0"/>
              </a:spcBef>
              <a:spcAft>
                <a:spcPts val="0"/>
              </a:spcAft>
              <a:buClr>
                <a:schemeClr val="lt1"/>
              </a:buClr>
              <a:buSzPts val="1100"/>
              <a:buChar char="○"/>
              <a:defRPr>
                <a:solidFill>
                  <a:schemeClr val="lt1"/>
                </a:solidFill>
              </a:defRPr>
            </a:lvl8pPr>
            <a:lvl9pPr indent="-298450" lvl="8" marL="4114800">
              <a:spcBef>
                <a:spcPts val="0"/>
              </a:spcBef>
              <a:spcAft>
                <a:spcPts val="0"/>
              </a:spcAft>
              <a:buClr>
                <a:schemeClr val="lt1"/>
              </a:buClr>
              <a:buSzPts val="1100"/>
              <a:buChar char="■"/>
              <a:defRPr>
                <a:solidFill>
                  <a:schemeClr val="lt1"/>
                </a:solidFill>
              </a:defRPr>
            </a:lvl9pPr>
          </a:lstStyle>
          <a:p/>
        </p:txBody>
      </p:sp>
      <p:sp>
        <p:nvSpPr>
          <p:cNvPr id="79" name="Google Shape;79;p11"/>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0" name="Shape 80"/>
        <p:cNvGrpSpPr/>
        <p:nvPr/>
      </p:nvGrpSpPr>
      <p:grpSpPr>
        <a:xfrm>
          <a:off x="0" y="0"/>
          <a:ext cx="0" cy="0"/>
          <a:chOff x="0" y="0"/>
          <a:chExt cx="0" cy="0"/>
        </a:xfrm>
      </p:grpSpPr>
      <p:sp>
        <p:nvSpPr>
          <p:cNvPr id="81" name="Google Shape;81;p12"/>
          <p:cNvSpPr txBox="1"/>
          <p:nvPr>
            <p:ph idx="12" type="sldNum"/>
          </p:nvPr>
        </p:nvSpPr>
        <p:spPr>
          <a:xfrm>
            <a:off x="8536302" y="4749851"/>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1pPr>
            <a:lvl2pPr lvl="1">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2pPr>
            <a:lvl3pPr lvl="2">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3pPr>
            <a:lvl4pPr lvl="3">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4pPr>
            <a:lvl5pPr lvl="4">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5pPr>
            <a:lvl6pPr lvl="5">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6pPr>
            <a:lvl7pPr lvl="6">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7pPr>
            <a:lvl8pPr lvl="7">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8pPr>
            <a:lvl9pPr lvl="8">
              <a:spcBef>
                <a:spcPts val="0"/>
              </a:spcBef>
              <a:spcAft>
                <a:spcPts val="0"/>
              </a:spcAft>
              <a:buClr>
                <a:schemeClr val="dk2"/>
              </a:buClr>
              <a:buSzPts val="2800"/>
              <a:buFont typeface="Raleway"/>
              <a:buNone/>
              <a:defRPr b="1" sz="28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indent="-298450" lvl="1" marL="9144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indent="-298450" lvl="2" marL="13716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indent="-298450" lvl="3" marL="18288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indent="-298450" lvl="4" marL="22860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indent="-298450" lvl="5" marL="27432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indent="-298450" lvl="6" marL="32004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indent="-298450" lvl="7" marL="36576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indent="-298450" lvl="8" marL="4114800">
              <a:lnSpc>
                <a:spcPct val="115000"/>
              </a:lnSpc>
              <a:spcBef>
                <a:spcPts val="0"/>
              </a:spcBef>
              <a:spcAft>
                <a:spcPts val="0"/>
              </a:spcAft>
              <a:buClr>
                <a:schemeClr val="accent1"/>
              </a:buClr>
              <a:buSzPts val="1100"/>
              <a:buFont typeface="Lato"/>
              <a:buChar char="■"/>
              <a:defRPr sz="1100">
                <a:solidFill>
                  <a:schemeClr val="accent1"/>
                </a:solidFill>
                <a:latin typeface="Lato"/>
                <a:ea typeface="Lato"/>
                <a:cs typeface="Lato"/>
                <a:sym typeface="Lato"/>
              </a:defRPr>
            </a:lvl9pPr>
          </a:lstStyle>
          <a:p/>
        </p:txBody>
      </p:sp>
      <p:sp>
        <p:nvSpPr>
          <p:cNvPr id="8" name="Google Shape;8;p1"/>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8.gif"/><Relationship Id="rId4" Type="http://schemas.openxmlformats.org/officeDocument/2006/relationships/image" Target="../media/image9.gi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2.png"/><Relationship Id="rId4" Type="http://schemas.openxmlformats.org/officeDocument/2006/relationships/image" Target="../media/image5.png"/><Relationship Id="rId5" Type="http://schemas.openxmlformats.org/officeDocument/2006/relationships/image" Target="../media/image4.png"/><Relationship Id="rId6"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0.png"/><Relationship Id="rId4" Type="http://schemas.openxmlformats.org/officeDocument/2006/relationships/image" Target="../media/image23.gi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2.png"/><Relationship Id="rId4" Type="http://schemas.openxmlformats.org/officeDocument/2006/relationships/image" Target="../media/image5.png"/><Relationship Id="rId5" Type="http://schemas.openxmlformats.org/officeDocument/2006/relationships/image" Target="../media/image4.png"/><Relationship Id="rId6"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3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3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2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3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3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2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2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2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3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3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3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2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3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3"/>
          <p:cNvSpPr txBox="1"/>
          <p:nvPr>
            <p:ph type="ctrTitle"/>
          </p:nvPr>
        </p:nvSpPr>
        <p:spPr>
          <a:xfrm>
            <a:off x="729450" y="1322450"/>
            <a:ext cx="7688100" cy="166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380"/>
              <a:t>Dream On: </a:t>
            </a:r>
            <a:r>
              <a:rPr lang="en" sz="2380"/>
              <a:t>Dreamer V3</a:t>
            </a:r>
            <a:r>
              <a:rPr lang="en" sz="2380"/>
              <a:t> for Continual Reinforcement Learning via Permanent-Transient Critic Decoupling</a:t>
            </a:r>
            <a:endParaRPr sz="2380"/>
          </a:p>
        </p:txBody>
      </p:sp>
      <p:sp>
        <p:nvSpPr>
          <p:cNvPr id="87" name="Google Shape;87;p13"/>
          <p:cNvSpPr txBox="1"/>
          <p:nvPr>
            <p:ph idx="1" type="subTitle"/>
          </p:nvPr>
        </p:nvSpPr>
        <p:spPr>
          <a:xfrm>
            <a:off x="729627" y="3172900"/>
            <a:ext cx="7688100" cy="5412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None/>
            </a:pPr>
            <a:r>
              <a:t/>
            </a:r>
            <a:endParaRPr>
              <a:solidFill>
                <a:srgbClr val="000000"/>
              </a:solidFill>
            </a:endParaRPr>
          </a:p>
          <a:p>
            <a:pPr indent="0" lvl="0" marL="0" rtl="0" algn="l">
              <a:spcBef>
                <a:spcPts val="0"/>
              </a:spcBef>
              <a:spcAft>
                <a:spcPts val="0"/>
              </a:spcAft>
              <a:buNone/>
            </a:pPr>
            <a:r>
              <a:rPr lang="en">
                <a:solidFill>
                  <a:srgbClr val="000000"/>
                </a:solidFill>
              </a:rPr>
              <a:t>Zihan Wang, Alex Koran, Thomas Lai</a:t>
            </a:r>
            <a:endParaRPr>
              <a:solidFill>
                <a:srgbClr val="000000"/>
              </a:solidFill>
            </a:endParaRPr>
          </a:p>
        </p:txBody>
      </p:sp>
      <p:pic>
        <p:nvPicPr>
          <p:cNvPr id="88" name="Google Shape;88;p13"/>
          <p:cNvPicPr preferRelativeResize="0"/>
          <p:nvPr/>
        </p:nvPicPr>
        <p:blipFill>
          <a:blip r:embed="rId3">
            <a:alphaModFix/>
          </a:blip>
          <a:stretch>
            <a:fillRect/>
          </a:stretch>
        </p:blipFill>
        <p:spPr>
          <a:xfrm>
            <a:off x="0" y="4454025"/>
            <a:ext cx="2933900" cy="689475"/>
          </a:xfrm>
          <a:prstGeom prst="rect">
            <a:avLst/>
          </a:prstGeom>
          <a:noFill/>
          <a:ln>
            <a:noFill/>
          </a:ln>
        </p:spPr>
      </p:pic>
      <p:pic>
        <p:nvPicPr>
          <p:cNvPr id="89" name="Google Shape;89;p13"/>
          <p:cNvPicPr preferRelativeResize="0"/>
          <p:nvPr/>
        </p:nvPicPr>
        <p:blipFill>
          <a:blip r:embed="rId4">
            <a:alphaModFix/>
          </a:blip>
          <a:stretch>
            <a:fillRect/>
          </a:stretch>
        </p:blipFill>
        <p:spPr>
          <a:xfrm>
            <a:off x="5498625" y="4397475"/>
            <a:ext cx="3645376" cy="746025"/>
          </a:xfrm>
          <a:prstGeom prst="rect">
            <a:avLst/>
          </a:prstGeom>
          <a:noFill/>
          <a:ln>
            <a:noFill/>
          </a:ln>
        </p:spPr>
      </p:pic>
      <p:sp>
        <p:nvSpPr>
          <p:cNvPr id="90" name="Google Shape;90;p13"/>
          <p:cNvSpPr txBox="1"/>
          <p:nvPr>
            <p:ph idx="1" type="subTitle"/>
          </p:nvPr>
        </p:nvSpPr>
        <p:spPr>
          <a:xfrm>
            <a:off x="6157739" y="3319300"/>
            <a:ext cx="2138400" cy="3948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sz="1400">
                <a:solidFill>
                  <a:srgbClr val="000000"/>
                </a:solidFill>
              </a:rPr>
              <a:t>COMP 579 Final Project</a:t>
            </a:r>
            <a:endParaRPr sz="1400">
              <a:solidFill>
                <a:srgbClr val="0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4"/>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Original DreamerV3</a:t>
            </a:r>
            <a:endParaRPr/>
          </a:p>
        </p:txBody>
      </p:sp>
      <p:pic>
        <p:nvPicPr>
          <p:cNvPr id="96" name="Google Shape;96;p14"/>
          <p:cNvPicPr preferRelativeResize="0"/>
          <p:nvPr/>
        </p:nvPicPr>
        <p:blipFill>
          <a:blip r:embed="rId3">
            <a:alphaModFix/>
          </a:blip>
          <a:stretch>
            <a:fillRect/>
          </a:stretch>
        </p:blipFill>
        <p:spPr>
          <a:xfrm>
            <a:off x="906388" y="1954875"/>
            <a:ext cx="7334821" cy="29848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5"/>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Continual Reinforcement Learning</a:t>
            </a:r>
            <a:endParaRPr/>
          </a:p>
        </p:txBody>
      </p:sp>
      <p:sp>
        <p:nvSpPr>
          <p:cNvPr id="102" name="Google Shape;102;p15"/>
          <p:cNvSpPr txBox="1"/>
          <p:nvPr>
            <p:ph idx="1" type="body"/>
          </p:nvPr>
        </p:nvSpPr>
        <p:spPr>
          <a:xfrm>
            <a:off x="5653800" y="2199775"/>
            <a:ext cx="2956800" cy="22611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Clr>
                <a:srgbClr val="000000"/>
              </a:buClr>
              <a:buSzPts val="1300"/>
              <a:buChar char="●"/>
            </a:pPr>
            <a:r>
              <a:rPr lang="en">
                <a:solidFill>
                  <a:srgbClr val="000000"/>
                </a:solidFill>
              </a:rPr>
              <a:t>Environments where the task changes (often by changing the reward function or state transition)</a:t>
            </a:r>
            <a:endParaRPr>
              <a:solidFill>
                <a:srgbClr val="000000"/>
              </a:solidFill>
            </a:endParaRPr>
          </a:p>
          <a:p>
            <a:pPr indent="-311150" lvl="0" marL="457200" rtl="0" algn="l">
              <a:spcBef>
                <a:spcPts val="0"/>
              </a:spcBef>
              <a:spcAft>
                <a:spcPts val="0"/>
              </a:spcAft>
              <a:buClr>
                <a:srgbClr val="000000"/>
              </a:buClr>
              <a:buSzPts val="1300"/>
              <a:buChar char="●"/>
            </a:pPr>
            <a:r>
              <a:rPr lang="en">
                <a:solidFill>
                  <a:srgbClr val="000000"/>
                </a:solidFill>
              </a:rPr>
              <a:t>Goal is to retain prior knowledge while being able to adapt.</a:t>
            </a:r>
            <a:endParaRPr>
              <a:solidFill>
                <a:srgbClr val="000000"/>
              </a:solidFill>
            </a:endParaRPr>
          </a:p>
        </p:txBody>
      </p:sp>
      <p:pic>
        <p:nvPicPr>
          <p:cNvPr id="103" name="Google Shape;103;p15"/>
          <p:cNvPicPr preferRelativeResize="0"/>
          <p:nvPr/>
        </p:nvPicPr>
        <p:blipFill>
          <a:blip r:embed="rId3">
            <a:alphaModFix/>
          </a:blip>
          <a:stretch>
            <a:fillRect/>
          </a:stretch>
        </p:blipFill>
        <p:spPr>
          <a:xfrm>
            <a:off x="807325" y="2199775"/>
            <a:ext cx="2019300" cy="2019300"/>
          </a:xfrm>
          <a:prstGeom prst="rect">
            <a:avLst/>
          </a:prstGeom>
          <a:noFill/>
          <a:ln>
            <a:noFill/>
          </a:ln>
        </p:spPr>
      </p:pic>
      <p:pic>
        <p:nvPicPr>
          <p:cNvPr id="104" name="Google Shape;104;p15"/>
          <p:cNvPicPr preferRelativeResize="0"/>
          <p:nvPr/>
        </p:nvPicPr>
        <p:blipFill>
          <a:blip r:embed="rId4">
            <a:alphaModFix/>
          </a:blip>
          <a:stretch>
            <a:fillRect/>
          </a:stretch>
        </p:blipFill>
        <p:spPr>
          <a:xfrm>
            <a:off x="3295325" y="2190250"/>
            <a:ext cx="2057400" cy="2038350"/>
          </a:xfrm>
          <a:prstGeom prst="rect">
            <a:avLst/>
          </a:prstGeom>
          <a:noFill/>
          <a:ln>
            <a:noFill/>
          </a:ln>
        </p:spPr>
      </p:pic>
      <p:sp>
        <p:nvSpPr>
          <p:cNvPr id="105" name="Google Shape;105;p15"/>
          <p:cNvSpPr txBox="1"/>
          <p:nvPr/>
        </p:nvSpPr>
        <p:spPr>
          <a:xfrm>
            <a:off x="936925" y="4338950"/>
            <a:ext cx="17601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latin typeface="Lato"/>
                <a:ea typeface="Lato"/>
                <a:cs typeface="Lato"/>
                <a:sym typeface="Lato"/>
              </a:rPr>
              <a:t>Walk</a:t>
            </a:r>
            <a:endParaRPr b="1" sz="1300">
              <a:latin typeface="Lato"/>
              <a:ea typeface="Lato"/>
              <a:cs typeface="Lato"/>
              <a:sym typeface="Lato"/>
            </a:endParaRPr>
          </a:p>
        </p:txBody>
      </p:sp>
      <p:sp>
        <p:nvSpPr>
          <p:cNvPr id="106" name="Google Shape;106;p15"/>
          <p:cNvSpPr txBox="1"/>
          <p:nvPr/>
        </p:nvSpPr>
        <p:spPr>
          <a:xfrm>
            <a:off x="3443975" y="4338950"/>
            <a:ext cx="1760100" cy="384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300">
                <a:latin typeface="Lato"/>
                <a:ea typeface="Lato"/>
                <a:cs typeface="Lato"/>
                <a:sym typeface="Lato"/>
              </a:rPr>
              <a:t>Stand</a:t>
            </a:r>
            <a:endParaRPr b="1" sz="1300">
              <a:latin typeface="Lato"/>
              <a:ea typeface="Lato"/>
              <a:cs typeface="Lato"/>
              <a:sym typeface="Lato"/>
            </a:endParaRPr>
          </a:p>
        </p:txBody>
      </p:sp>
      <p:sp>
        <p:nvSpPr>
          <p:cNvPr id="107" name="Google Shape;107;p15"/>
          <p:cNvSpPr/>
          <p:nvPr/>
        </p:nvSpPr>
        <p:spPr>
          <a:xfrm>
            <a:off x="2921775" y="3083575"/>
            <a:ext cx="278400" cy="25170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6"/>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Our method: Continual Dreamer V3</a:t>
            </a:r>
            <a:endParaRPr/>
          </a:p>
        </p:txBody>
      </p:sp>
      <p:pic>
        <p:nvPicPr>
          <p:cNvPr id="113" name="Google Shape;113;p16"/>
          <p:cNvPicPr preferRelativeResize="0"/>
          <p:nvPr/>
        </p:nvPicPr>
        <p:blipFill>
          <a:blip r:embed="rId3">
            <a:alphaModFix/>
          </a:blip>
          <a:stretch>
            <a:fillRect/>
          </a:stretch>
        </p:blipFill>
        <p:spPr>
          <a:xfrm>
            <a:off x="2179673" y="2079298"/>
            <a:ext cx="3648667" cy="469500"/>
          </a:xfrm>
          <a:prstGeom prst="rect">
            <a:avLst/>
          </a:prstGeom>
          <a:noFill/>
          <a:ln>
            <a:noFill/>
          </a:ln>
        </p:spPr>
      </p:pic>
      <p:pic>
        <p:nvPicPr>
          <p:cNvPr id="114" name="Google Shape;114;p16"/>
          <p:cNvPicPr preferRelativeResize="0"/>
          <p:nvPr/>
        </p:nvPicPr>
        <p:blipFill>
          <a:blip r:embed="rId4">
            <a:alphaModFix/>
          </a:blip>
          <a:stretch>
            <a:fillRect/>
          </a:stretch>
        </p:blipFill>
        <p:spPr>
          <a:xfrm>
            <a:off x="2203275" y="2874437"/>
            <a:ext cx="3648675" cy="379711"/>
          </a:xfrm>
          <a:prstGeom prst="rect">
            <a:avLst/>
          </a:prstGeom>
          <a:noFill/>
          <a:ln>
            <a:noFill/>
          </a:ln>
        </p:spPr>
      </p:pic>
      <p:pic>
        <p:nvPicPr>
          <p:cNvPr id="115" name="Google Shape;115;p16"/>
          <p:cNvPicPr preferRelativeResize="0"/>
          <p:nvPr/>
        </p:nvPicPr>
        <p:blipFill>
          <a:blip r:embed="rId5">
            <a:alphaModFix/>
          </a:blip>
          <a:stretch>
            <a:fillRect/>
          </a:stretch>
        </p:blipFill>
        <p:spPr>
          <a:xfrm>
            <a:off x="2179675" y="3611024"/>
            <a:ext cx="3648674" cy="409137"/>
          </a:xfrm>
          <a:prstGeom prst="rect">
            <a:avLst/>
          </a:prstGeom>
          <a:noFill/>
          <a:ln>
            <a:noFill/>
          </a:ln>
        </p:spPr>
      </p:pic>
      <p:sp>
        <p:nvSpPr>
          <p:cNvPr id="116" name="Google Shape;116;p16"/>
          <p:cNvSpPr txBox="1"/>
          <p:nvPr/>
        </p:nvSpPr>
        <p:spPr>
          <a:xfrm>
            <a:off x="569200" y="2046450"/>
            <a:ext cx="1211100" cy="53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accent1"/>
                </a:solidFill>
                <a:latin typeface="Lato"/>
                <a:ea typeface="Lato"/>
                <a:cs typeface="Lato"/>
                <a:sym typeface="Lato"/>
              </a:rPr>
              <a:t>Transient value function</a:t>
            </a:r>
            <a:endParaRPr sz="1300">
              <a:solidFill>
                <a:schemeClr val="accent1"/>
              </a:solidFill>
              <a:latin typeface="Lato"/>
              <a:ea typeface="Lato"/>
              <a:cs typeface="Lato"/>
              <a:sym typeface="Lato"/>
            </a:endParaRPr>
          </a:p>
        </p:txBody>
      </p:sp>
      <p:sp>
        <p:nvSpPr>
          <p:cNvPr id="117" name="Google Shape;117;p16"/>
          <p:cNvSpPr txBox="1"/>
          <p:nvPr/>
        </p:nvSpPr>
        <p:spPr>
          <a:xfrm>
            <a:off x="569200" y="2774238"/>
            <a:ext cx="1211100" cy="53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accent1"/>
                </a:solidFill>
                <a:latin typeface="Lato"/>
                <a:ea typeface="Lato"/>
                <a:cs typeface="Lato"/>
                <a:sym typeface="Lato"/>
              </a:rPr>
              <a:t>Permanent value function</a:t>
            </a:r>
            <a:endParaRPr sz="1300">
              <a:solidFill>
                <a:schemeClr val="accent1"/>
              </a:solidFill>
              <a:latin typeface="Lato"/>
              <a:ea typeface="Lato"/>
              <a:cs typeface="Lato"/>
              <a:sym typeface="Lato"/>
            </a:endParaRPr>
          </a:p>
        </p:txBody>
      </p:sp>
      <p:sp>
        <p:nvSpPr>
          <p:cNvPr id="118" name="Google Shape;118;p16"/>
          <p:cNvSpPr txBox="1"/>
          <p:nvPr/>
        </p:nvSpPr>
        <p:spPr>
          <a:xfrm>
            <a:off x="569200" y="3502038"/>
            <a:ext cx="1211100" cy="53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accent1"/>
                </a:solidFill>
                <a:latin typeface="Lato"/>
                <a:ea typeface="Lato"/>
                <a:cs typeface="Lato"/>
                <a:sym typeface="Lato"/>
              </a:rPr>
              <a:t>Overall     value function</a:t>
            </a:r>
            <a:endParaRPr sz="1300">
              <a:solidFill>
                <a:schemeClr val="accent1"/>
              </a:solidFill>
              <a:latin typeface="Lato"/>
              <a:ea typeface="Lato"/>
              <a:cs typeface="Lato"/>
              <a:sym typeface="Lato"/>
            </a:endParaRPr>
          </a:p>
        </p:txBody>
      </p:sp>
      <p:sp>
        <p:nvSpPr>
          <p:cNvPr id="119" name="Google Shape;119;p16"/>
          <p:cNvSpPr txBox="1"/>
          <p:nvPr/>
        </p:nvSpPr>
        <p:spPr>
          <a:xfrm>
            <a:off x="6086150" y="2020650"/>
            <a:ext cx="2926800" cy="75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accent1"/>
                </a:solidFill>
                <a:latin typeface="Lato"/>
                <a:ea typeface="Lato"/>
                <a:cs typeface="Lato"/>
                <a:sym typeface="Lato"/>
              </a:rPr>
              <a:t>Trained with the original DreamerV3 critic loss, but with the overall value function for the target.</a:t>
            </a:r>
            <a:endParaRPr sz="1300">
              <a:solidFill>
                <a:schemeClr val="accent1"/>
              </a:solidFill>
              <a:latin typeface="Lato"/>
              <a:ea typeface="Lato"/>
              <a:cs typeface="Lato"/>
              <a:sym typeface="Lato"/>
            </a:endParaRPr>
          </a:p>
        </p:txBody>
      </p:sp>
      <p:sp>
        <p:nvSpPr>
          <p:cNvPr id="120" name="Google Shape;120;p16"/>
          <p:cNvSpPr txBox="1"/>
          <p:nvPr/>
        </p:nvSpPr>
        <p:spPr>
          <a:xfrm>
            <a:off x="6086150" y="2837025"/>
            <a:ext cx="2604300" cy="58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accent1"/>
                </a:solidFill>
                <a:latin typeface="Lato"/>
                <a:ea typeface="Lato"/>
                <a:cs typeface="Lato"/>
                <a:sym typeface="Lato"/>
              </a:rPr>
              <a:t>Trained by minimizing MSE with the overall value function.</a:t>
            </a:r>
            <a:endParaRPr sz="1300">
              <a:solidFill>
                <a:schemeClr val="accent1"/>
              </a:solidFill>
              <a:latin typeface="Lato"/>
              <a:ea typeface="Lato"/>
              <a:cs typeface="Lato"/>
              <a:sym typeface="Lato"/>
            </a:endParaRPr>
          </a:p>
        </p:txBody>
      </p:sp>
      <p:pic>
        <p:nvPicPr>
          <p:cNvPr id="121" name="Google Shape;121;p16"/>
          <p:cNvPicPr preferRelativeResize="0"/>
          <p:nvPr/>
        </p:nvPicPr>
        <p:blipFill rotWithShape="1">
          <a:blip r:embed="rId4">
            <a:alphaModFix/>
          </a:blip>
          <a:srcRect b="0" l="63308" r="13197" t="0"/>
          <a:stretch/>
        </p:blipFill>
        <p:spPr>
          <a:xfrm>
            <a:off x="660500" y="4330938"/>
            <a:ext cx="603428" cy="267275"/>
          </a:xfrm>
          <a:prstGeom prst="rect">
            <a:avLst/>
          </a:prstGeom>
          <a:noFill/>
          <a:ln>
            <a:noFill/>
          </a:ln>
        </p:spPr>
      </p:pic>
      <p:pic>
        <p:nvPicPr>
          <p:cNvPr id="122" name="Google Shape;122;p16"/>
          <p:cNvPicPr preferRelativeResize="0"/>
          <p:nvPr/>
        </p:nvPicPr>
        <p:blipFill rotWithShape="1">
          <a:blip r:embed="rId3">
            <a:alphaModFix/>
          </a:blip>
          <a:srcRect b="0" l="62746" r="13759" t="0"/>
          <a:stretch/>
        </p:blipFill>
        <p:spPr>
          <a:xfrm>
            <a:off x="1748723" y="4274725"/>
            <a:ext cx="693328" cy="379700"/>
          </a:xfrm>
          <a:prstGeom prst="rect">
            <a:avLst/>
          </a:prstGeom>
          <a:noFill/>
          <a:ln>
            <a:noFill/>
          </a:ln>
        </p:spPr>
      </p:pic>
      <p:sp>
        <p:nvSpPr>
          <p:cNvPr id="123" name="Google Shape;123;p16"/>
          <p:cNvSpPr txBox="1"/>
          <p:nvPr/>
        </p:nvSpPr>
        <p:spPr>
          <a:xfrm>
            <a:off x="379377" y="4229825"/>
            <a:ext cx="3126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accent1"/>
                </a:solidFill>
                <a:latin typeface="Lato"/>
                <a:ea typeface="Lato"/>
                <a:cs typeface="Lato"/>
                <a:sym typeface="Lato"/>
              </a:rPr>
              <a:t>*</a:t>
            </a:r>
            <a:endParaRPr sz="1300">
              <a:solidFill>
                <a:schemeClr val="accent1"/>
              </a:solidFill>
              <a:latin typeface="Lato"/>
              <a:ea typeface="Lato"/>
              <a:cs typeface="Lato"/>
              <a:sym typeface="Lato"/>
            </a:endParaRPr>
          </a:p>
        </p:txBody>
      </p:sp>
      <p:sp>
        <p:nvSpPr>
          <p:cNvPr id="124" name="Google Shape;124;p16"/>
          <p:cNvSpPr txBox="1"/>
          <p:nvPr/>
        </p:nvSpPr>
        <p:spPr>
          <a:xfrm>
            <a:off x="1263924" y="4274738"/>
            <a:ext cx="4848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accent1"/>
                </a:solidFill>
                <a:latin typeface="Lato"/>
                <a:ea typeface="Lato"/>
                <a:cs typeface="Lato"/>
                <a:sym typeface="Lato"/>
              </a:rPr>
              <a:t>and</a:t>
            </a:r>
            <a:endParaRPr sz="1300">
              <a:solidFill>
                <a:schemeClr val="accent1"/>
              </a:solidFill>
              <a:latin typeface="Lato"/>
              <a:ea typeface="Lato"/>
              <a:cs typeface="Lato"/>
              <a:sym typeface="Lato"/>
            </a:endParaRPr>
          </a:p>
        </p:txBody>
      </p:sp>
      <p:sp>
        <p:nvSpPr>
          <p:cNvPr id="125" name="Google Shape;125;p16"/>
          <p:cNvSpPr txBox="1"/>
          <p:nvPr/>
        </p:nvSpPr>
        <p:spPr>
          <a:xfrm>
            <a:off x="2525400" y="4274750"/>
            <a:ext cx="20466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accent1"/>
                </a:solidFill>
                <a:latin typeface="Lato"/>
                <a:ea typeface="Lato"/>
                <a:cs typeface="Lato"/>
                <a:sym typeface="Lato"/>
              </a:rPr>
              <a:t>are neural networks and</a:t>
            </a:r>
            <a:endParaRPr sz="1300">
              <a:solidFill>
                <a:schemeClr val="accent1"/>
              </a:solidFill>
              <a:latin typeface="Lato"/>
              <a:ea typeface="Lato"/>
              <a:cs typeface="Lato"/>
              <a:sym typeface="Lato"/>
            </a:endParaRPr>
          </a:p>
        </p:txBody>
      </p:sp>
      <p:pic>
        <p:nvPicPr>
          <p:cNvPr id="126" name="Google Shape;126;p16"/>
          <p:cNvPicPr preferRelativeResize="0"/>
          <p:nvPr/>
        </p:nvPicPr>
        <p:blipFill>
          <a:blip r:embed="rId6">
            <a:alphaModFix/>
          </a:blip>
          <a:stretch>
            <a:fillRect/>
          </a:stretch>
        </p:blipFill>
        <p:spPr>
          <a:xfrm>
            <a:off x="4517300" y="4401325"/>
            <a:ext cx="1868800" cy="216350"/>
          </a:xfrm>
          <a:prstGeom prst="rect">
            <a:avLst/>
          </a:prstGeom>
          <a:noFill/>
          <a:ln>
            <a:noFill/>
          </a:ln>
        </p:spPr>
      </p:pic>
      <p:sp>
        <p:nvSpPr>
          <p:cNvPr id="127" name="Google Shape;127;p16"/>
          <p:cNvSpPr txBox="1"/>
          <p:nvPr/>
        </p:nvSpPr>
        <p:spPr>
          <a:xfrm>
            <a:off x="6481775" y="4324200"/>
            <a:ext cx="21906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accent1"/>
                </a:solidFill>
                <a:latin typeface="Lato"/>
                <a:ea typeface="Lato"/>
                <a:cs typeface="Lato"/>
                <a:sym typeface="Lato"/>
              </a:rPr>
              <a:t>discretizes the state space.</a:t>
            </a:r>
            <a:endParaRPr sz="1300">
              <a:solidFill>
                <a:schemeClr val="accent1"/>
              </a:solidFill>
              <a:latin typeface="Lato"/>
              <a:ea typeface="Lato"/>
              <a:cs typeface="Lato"/>
              <a:sym typeface="La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1" name="Shape 131"/>
        <p:cNvGrpSpPr/>
        <p:nvPr/>
      </p:nvGrpSpPr>
      <p:grpSpPr>
        <a:xfrm>
          <a:off x="0" y="0"/>
          <a:ext cx="0" cy="0"/>
          <a:chOff x="0" y="0"/>
          <a:chExt cx="0" cy="0"/>
        </a:xfrm>
      </p:grpSpPr>
      <p:sp>
        <p:nvSpPr>
          <p:cNvPr id="132" name="Google Shape;132;p17"/>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Experiment Setting</a:t>
            </a:r>
            <a:endParaRPr/>
          </a:p>
          <a:p>
            <a:pPr indent="0" lvl="0" marL="0" rtl="0" algn="l">
              <a:spcBef>
                <a:spcPts val="0"/>
              </a:spcBef>
              <a:spcAft>
                <a:spcPts val="0"/>
              </a:spcAft>
              <a:buNone/>
            </a:pPr>
            <a:r>
              <a:t/>
            </a:r>
            <a:endParaRPr/>
          </a:p>
        </p:txBody>
      </p:sp>
      <p:sp>
        <p:nvSpPr>
          <p:cNvPr id="133" name="Google Shape;133;p17"/>
          <p:cNvSpPr txBox="1"/>
          <p:nvPr>
            <p:ph idx="1" type="body"/>
          </p:nvPr>
        </p:nvSpPr>
        <p:spPr>
          <a:xfrm>
            <a:off x="729450" y="2078875"/>
            <a:ext cx="7688700" cy="22611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sz="1800"/>
              <a:t>Use random agent with random action to explore the world for 4000 steps when interact with new </a:t>
            </a:r>
            <a:r>
              <a:rPr lang="en" sz="1800"/>
              <a:t>environment. </a:t>
            </a:r>
            <a:endParaRPr sz="1800"/>
          </a:p>
          <a:p>
            <a:pPr indent="-342900" lvl="0" marL="457200" rtl="0" algn="l">
              <a:spcBef>
                <a:spcPts val="0"/>
              </a:spcBef>
              <a:spcAft>
                <a:spcPts val="0"/>
              </a:spcAft>
              <a:buSzPts val="1800"/>
              <a:buChar char="●"/>
            </a:pPr>
            <a:r>
              <a:rPr lang="en" sz="1800"/>
              <a:t>Task ‘stand’ and task ‘walk’ </a:t>
            </a:r>
            <a:r>
              <a:rPr lang="en" sz="1800"/>
              <a:t>switching between them every 100,000 steps.</a:t>
            </a:r>
            <a:endParaRPr sz="1800"/>
          </a:p>
          <a:p>
            <a:pPr indent="-342900" lvl="0" marL="457200" rtl="0" algn="l">
              <a:spcBef>
                <a:spcPts val="0"/>
              </a:spcBef>
              <a:spcAft>
                <a:spcPts val="0"/>
              </a:spcAft>
              <a:buSzPts val="1800"/>
              <a:buChar char="●"/>
            </a:pPr>
            <a:r>
              <a:rPr lang="en" sz="1800"/>
              <a:t>Original DreamerV3 stored the experience in experience buffer with size 1,000,000, and sample the experience as </a:t>
            </a:r>
            <a:r>
              <a:rPr lang="en" sz="1800"/>
              <a:t>training</a:t>
            </a:r>
            <a:r>
              <a:rPr lang="en" sz="1800"/>
              <a:t> data</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7" name="Shape 137"/>
        <p:cNvGrpSpPr/>
        <p:nvPr/>
      </p:nvGrpSpPr>
      <p:grpSpPr>
        <a:xfrm>
          <a:off x="0" y="0"/>
          <a:ext cx="0" cy="0"/>
          <a:chOff x="0" y="0"/>
          <a:chExt cx="0" cy="0"/>
        </a:xfrm>
      </p:grpSpPr>
      <p:sp>
        <p:nvSpPr>
          <p:cNvPr id="138" name="Google Shape;138;p18"/>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Performance of original DreamerV3</a:t>
            </a:r>
            <a:endParaRPr/>
          </a:p>
          <a:p>
            <a:pPr indent="0" lvl="0" marL="0" rtl="0" algn="l">
              <a:spcBef>
                <a:spcPts val="0"/>
              </a:spcBef>
              <a:spcAft>
                <a:spcPts val="0"/>
              </a:spcAft>
              <a:buNone/>
            </a:pPr>
            <a:r>
              <a:t/>
            </a:r>
            <a:endParaRPr/>
          </a:p>
        </p:txBody>
      </p:sp>
      <p:sp>
        <p:nvSpPr>
          <p:cNvPr id="139" name="Google Shape;139;p18"/>
          <p:cNvSpPr txBox="1"/>
          <p:nvPr/>
        </p:nvSpPr>
        <p:spPr>
          <a:xfrm>
            <a:off x="814900" y="1762125"/>
            <a:ext cx="934200" cy="25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1155CC"/>
                </a:solidFill>
                <a:latin typeface="Lato"/>
                <a:ea typeface="Lato"/>
                <a:cs typeface="Lato"/>
                <a:sym typeface="Lato"/>
              </a:rPr>
              <a:t>Stand</a:t>
            </a:r>
            <a:endParaRPr sz="1300">
              <a:solidFill>
                <a:srgbClr val="1155CC"/>
              </a:solidFill>
              <a:latin typeface="Lato"/>
              <a:ea typeface="Lato"/>
              <a:cs typeface="Lato"/>
              <a:sym typeface="Lato"/>
            </a:endParaRPr>
          </a:p>
        </p:txBody>
      </p:sp>
      <p:sp>
        <p:nvSpPr>
          <p:cNvPr id="140" name="Google Shape;140;p18"/>
          <p:cNvSpPr txBox="1"/>
          <p:nvPr/>
        </p:nvSpPr>
        <p:spPr>
          <a:xfrm>
            <a:off x="2294625" y="1762125"/>
            <a:ext cx="934200" cy="25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1155CC"/>
                </a:solidFill>
                <a:latin typeface="Lato"/>
                <a:ea typeface="Lato"/>
                <a:cs typeface="Lato"/>
                <a:sym typeface="Lato"/>
              </a:rPr>
              <a:t>Walk</a:t>
            </a:r>
            <a:endParaRPr sz="1300">
              <a:solidFill>
                <a:srgbClr val="1155CC"/>
              </a:solidFill>
              <a:latin typeface="Lato"/>
              <a:ea typeface="Lato"/>
              <a:cs typeface="Lato"/>
              <a:sym typeface="Lato"/>
            </a:endParaRPr>
          </a:p>
        </p:txBody>
      </p:sp>
      <p:sp>
        <p:nvSpPr>
          <p:cNvPr id="141" name="Google Shape;141;p18"/>
          <p:cNvSpPr txBox="1"/>
          <p:nvPr/>
        </p:nvSpPr>
        <p:spPr>
          <a:xfrm>
            <a:off x="3694025" y="1762125"/>
            <a:ext cx="934200" cy="25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1155CC"/>
                </a:solidFill>
                <a:latin typeface="Lato"/>
                <a:ea typeface="Lato"/>
                <a:cs typeface="Lato"/>
                <a:sym typeface="Lato"/>
              </a:rPr>
              <a:t>Stand</a:t>
            </a:r>
            <a:endParaRPr sz="1300">
              <a:solidFill>
                <a:srgbClr val="1155CC"/>
              </a:solidFill>
              <a:latin typeface="Lato"/>
              <a:ea typeface="Lato"/>
              <a:cs typeface="Lato"/>
              <a:sym typeface="Lato"/>
            </a:endParaRPr>
          </a:p>
        </p:txBody>
      </p:sp>
      <p:sp>
        <p:nvSpPr>
          <p:cNvPr id="142" name="Google Shape;142;p18"/>
          <p:cNvSpPr txBox="1"/>
          <p:nvPr/>
        </p:nvSpPr>
        <p:spPr>
          <a:xfrm>
            <a:off x="4971900" y="1762125"/>
            <a:ext cx="934200" cy="25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1155CC"/>
                </a:solidFill>
                <a:latin typeface="Lato"/>
                <a:ea typeface="Lato"/>
                <a:cs typeface="Lato"/>
                <a:sym typeface="Lato"/>
              </a:rPr>
              <a:t>Walk</a:t>
            </a:r>
            <a:endParaRPr sz="1300">
              <a:solidFill>
                <a:srgbClr val="1155CC"/>
              </a:solidFill>
              <a:latin typeface="Lato"/>
              <a:ea typeface="Lato"/>
              <a:cs typeface="Lato"/>
              <a:sym typeface="Lato"/>
            </a:endParaRPr>
          </a:p>
        </p:txBody>
      </p:sp>
      <p:sp>
        <p:nvSpPr>
          <p:cNvPr id="143" name="Google Shape;143;p18"/>
          <p:cNvSpPr txBox="1"/>
          <p:nvPr/>
        </p:nvSpPr>
        <p:spPr>
          <a:xfrm>
            <a:off x="6465350" y="1762125"/>
            <a:ext cx="934200" cy="25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1155CC"/>
                </a:solidFill>
                <a:latin typeface="Lato"/>
                <a:ea typeface="Lato"/>
                <a:cs typeface="Lato"/>
                <a:sym typeface="Lato"/>
              </a:rPr>
              <a:t>Stand</a:t>
            </a:r>
            <a:endParaRPr sz="1300">
              <a:solidFill>
                <a:srgbClr val="1155CC"/>
              </a:solidFill>
              <a:latin typeface="Lato"/>
              <a:ea typeface="Lato"/>
              <a:cs typeface="Lato"/>
              <a:sym typeface="Lato"/>
            </a:endParaRPr>
          </a:p>
        </p:txBody>
      </p:sp>
      <p:sp>
        <p:nvSpPr>
          <p:cNvPr id="144" name="Google Shape;144;p18"/>
          <p:cNvSpPr txBox="1"/>
          <p:nvPr/>
        </p:nvSpPr>
        <p:spPr>
          <a:xfrm>
            <a:off x="7778250" y="1762125"/>
            <a:ext cx="934200" cy="25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1155CC"/>
                </a:solidFill>
                <a:latin typeface="Lato"/>
                <a:ea typeface="Lato"/>
                <a:cs typeface="Lato"/>
                <a:sym typeface="Lato"/>
              </a:rPr>
              <a:t>Walk</a:t>
            </a:r>
            <a:endParaRPr sz="1300">
              <a:solidFill>
                <a:srgbClr val="1155CC"/>
              </a:solidFill>
              <a:latin typeface="Lato"/>
              <a:ea typeface="Lato"/>
              <a:cs typeface="Lato"/>
              <a:sym typeface="Lato"/>
            </a:endParaRPr>
          </a:p>
        </p:txBody>
      </p:sp>
      <p:pic>
        <p:nvPicPr>
          <p:cNvPr id="145" name="Google Shape;145;p18"/>
          <p:cNvPicPr preferRelativeResize="0"/>
          <p:nvPr/>
        </p:nvPicPr>
        <p:blipFill>
          <a:blip r:embed="rId3">
            <a:alphaModFix/>
          </a:blip>
          <a:stretch>
            <a:fillRect/>
          </a:stretch>
        </p:blipFill>
        <p:spPr>
          <a:xfrm>
            <a:off x="153288" y="2233975"/>
            <a:ext cx="8932827" cy="2811575"/>
          </a:xfrm>
          <a:prstGeom prst="rect">
            <a:avLst/>
          </a:prstGeom>
          <a:noFill/>
          <a:ln>
            <a:noFill/>
          </a:ln>
        </p:spPr>
      </p:pic>
      <p:cxnSp>
        <p:nvCxnSpPr>
          <p:cNvPr id="146" name="Google Shape;146;p18"/>
          <p:cNvCxnSpPr/>
          <p:nvPr/>
        </p:nvCxnSpPr>
        <p:spPr>
          <a:xfrm>
            <a:off x="1939300" y="2094925"/>
            <a:ext cx="14400" cy="2626500"/>
          </a:xfrm>
          <a:prstGeom prst="straightConnector1">
            <a:avLst/>
          </a:prstGeom>
          <a:noFill/>
          <a:ln cap="flat" cmpd="sng" w="9525">
            <a:solidFill>
              <a:srgbClr val="FF0000"/>
            </a:solidFill>
            <a:prstDash val="solid"/>
            <a:round/>
            <a:headEnd len="med" w="med" type="none"/>
            <a:tailEnd len="med" w="med" type="none"/>
          </a:ln>
        </p:spPr>
      </p:cxnSp>
      <p:cxnSp>
        <p:nvCxnSpPr>
          <p:cNvPr id="147" name="Google Shape;147;p18"/>
          <p:cNvCxnSpPr/>
          <p:nvPr/>
        </p:nvCxnSpPr>
        <p:spPr>
          <a:xfrm>
            <a:off x="3289875" y="2094925"/>
            <a:ext cx="14400" cy="2626500"/>
          </a:xfrm>
          <a:prstGeom prst="straightConnector1">
            <a:avLst/>
          </a:prstGeom>
          <a:noFill/>
          <a:ln cap="flat" cmpd="sng" w="9525">
            <a:solidFill>
              <a:srgbClr val="FF0000"/>
            </a:solidFill>
            <a:prstDash val="solid"/>
            <a:round/>
            <a:headEnd len="med" w="med" type="none"/>
            <a:tailEnd len="med" w="med" type="none"/>
          </a:ln>
        </p:spPr>
      </p:cxnSp>
      <p:cxnSp>
        <p:nvCxnSpPr>
          <p:cNvPr id="148" name="Google Shape;148;p18"/>
          <p:cNvCxnSpPr/>
          <p:nvPr/>
        </p:nvCxnSpPr>
        <p:spPr>
          <a:xfrm>
            <a:off x="4756825" y="2094925"/>
            <a:ext cx="14400" cy="2626500"/>
          </a:xfrm>
          <a:prstGeom prst="straightConnector1">
            <a:avLst/>
          </a:prstGeom>
          <a:noFill/>
          <a:ln cap="flat" cmpd="sng" w="9525">
            <a:solidFill>
              <a:srgbClr val="FF0000"/>
            </a:solidFill>
            <a:prstDash val="solid"/>
            <a:round/>
            <a:headEnd len="med" w="med" type="none"/>
            <a:tailEnd len="med" w="med" type="none"/>
          </a:ln>
        </p:spPr>
      </p:cxnSp>
      <p:cxnSp>
        <p:nvCxnSpPr>
          <p:cNvPr id="149" name="Google Shape;149;p18"/>
          <p:cNvCxnSpPr/>
          <p:nvPr/>
        </p:nvCxnSpPr>
        <p:spPr>
          <a:xfrm>
            <a:off x="6132000" y="2094925"/>
            <a:ext cx="14400" cy="2626500"/>
          </a:xfrm>
          <a:prstGeom prst="straightConnector1">
            <a:avLst/>
          </a:prstGeom>
          <a:noFill/>
          <a:ln cap="flat" cmpd="sng" w="9525">
            <a:solidFill>
              <a:srgbClr val="FF0000"/>
            </a:solidFill>
            <a:prstDash val="solid"/>
            <a:round/>
            <a:headEnd len="med" w="med" type="none"/>
            <a:tailEnd len="med" w="med" type="none"/>
          </a:ln>
        </p:spPr>
      </p:cxnSp>
      <p:cxnSp>
        <p:nvCxnSpPr>
          <p:cNvPr id="150" name="Google Shape;150;p18"/>
          <p:cNvCxnSpPr/>
          <p:nvPr/>
        </p:nvCxnSpPr>
        <p:spPr>
          <a:xfrm>
            <a:off x="7574350" y="2094925"/>
            <a:ext cx="14400" cy="2626500"/>
          </a:xfrm>
          <a:prstGeom prst="straightConnector1">
            <a:avLst/>
          </a:prstGeom>
          <a:noFill/>
          <a:ln cap="flat" cmpd="sng" w="9525">
            <a:solidFill>
              <a:srgbClr val="FF0000"/>
            </a:solidFill>
            <a:prstDash val="solid"/>
            <a:round/>
            <a:headEnd len="med" w="med" type="none"/>
            <a:tailEnd len="med" w="med" type="none"/>
          </a:ln>
        </p:spPr>
      </p:cxnSp>
      <p:sp>
        <p:nvSpPr>
          <p:cNvPr id="151" name="Google Shape;151;p18"/>
          <p:cNvSpPr txBox="1"/>
          <p:nvPr/>
        </p:nvSpPr>
        <p:spPr>
          <a:xfrm>
            <a:off x="7015350" y="1318650"/>
            <a:ext cx="1813200" cy="30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accent1"/>
                </a:solidFill>
                <a:latin typeface="Lato"/>
                <a:ea typeface="Lato"/>
                <a:cs typeface="Lato"/>
                <a:sym typeface="Lato"/>
              </a:rPr>
              <a:t>Dataset Size </a:t>
            </a:r>
            <a:r>
              <a:rPr lang="en" sz="1200">
                <a:solidFill>
                  <a:schemeClr val="accent1"/>
                </a:solidFill>
                <a:latin typeface="Lato"/>
                <a:ea typeface="Lato"/>
                <a:cs typeface="Lato"/>
                <a:sym typeface="Lato"/>
              </a:rPr>
              <a:t>1,000,000</a:t>
            </a:r>
            <a:endParaRPr sz="1200">
              <a:solidFill>
                <a:schemeClr val="accent1"/>
              </a:solidFill>
              <a:latin typeface="Lato"/>
              <a:ea typeface="Lato"/>
              <a:cs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5" name="Shape 155"/>
        <p:cNvGrpSpPr/>
        <p:nvPr/>
      </p:nvGrpSpPr>
      <p:grpSpPr>
        <a:xfrm>
          <a:off x="0" y="0"/>
          <a:ext cx="0" cy="0"/>
          <a:chOff x="0" y="0"/>
          <a:chExt cx="0" cy="0"/>
        </a:xfrm>
      </p:grpSpPr>
      <p:sp>
        <p:nvSpPr>
          <p:cNvPr id="156" name="Google Shape;156;p19"/>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040"/>
              <a:t>Performance of original DreamerV3 with dataset limitation</a:t>
            </a:r>
            <a:endParaRPr sz="2040"/>
          </a:p>
          <a:p>
            <a:pPr indent="0" lvl="0" marL="0" rtl="0" algn="l">
              <a:spcBef>
                <a:spcPts val="0"/>
              </a:spcBef>
              <a:spcAft>
                <a:spcPts val="0"/>
              </a:spcAft>
              <a:buSzPts val="990"/>
              <a:buNone/>
            </a:pPr>
            <a:r>
              <a:t/>
            </a:r>
            <a:endParaRPr sz="2340"/>
          </a:p>
        </p:txBody>
      </p:sp>
      <p:sp>
        <p:nvSpPr>
          <p:cNvPr id="157" name="Google Shape;157;p19"/>
          <p:cNvSpPr txBox="1"/>
          <p:nvPr/>
        </p:nvSpPr>
        <p:spPr>
          <a:xfrm>
            <a:off x="814900" y="1762125"/>
            <a:ext cx="934200" cy="25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1155CC"/>
                </a:solidFill>
                <a:latin typeface="Lato"/>
                <a:ea typeface="Lato"/>
                <a:cs typeface="Lato"/>
                <a:sym typeface="Lato"/>
              </a:rPr>
              <a:t>Stand</a:t>
            </a:r>
            <a:endParaRPr sz="1300">
              <a:solidFill>
                <a:srgbClr val="1155CC"/>
              </a:solidFill>
              <a:latin typeface="Lato"/>
              <a:ea typeface="Lato"/>
              <a:cs typeface="Lato"/>
              <a:sym typeface="Lato"/>
            </a:endParaRPr>
          </a:p>
        </p:txBody>
      </p:sp>
      <p:sp>
        <p:nvSpPr>
          <p:cNvPr id="158" name="Google Shape;158;p19"/>
          <p:cNvSpPr txBox="1"/>
          <p:nvPr/>
        </p:nvSpPr>
        <p:spPr>
          <a:xfrm>
            <a:off x="2581525" y="1762125"/>
            <a:ext cx="934200" cy="25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1155CC"/>
                </a:solidFill>
                <a:latin typeface="Lato"/>
                <a:ea typeface="Lato"/>
                <a:cs typeface="Lato"/>
                <a:sym typeface="Lato"/>
              </a:rPr>
              <a:t>Walk</a:t>
            </a:r>
            <a:endParaRPr sz="1300">
              <a:solidFill>
                <a:srgbClr val="1155CC"/>
              </a:solidFill>
              <a:latin typeface="Lato"/>
              <a:ea typeface="Lato"/>
              <a:cs typeface="Lato"/>
              <a:sym typeface="Lato"/>
            </a:endParaRPr>
          </a:p>
        </p:txBody>
      </p:sp>
      <p:sp>
        <p:nvSpPr>
          <p:cNvPr id="159" name="Google Shape;159;p19"/>
          <p:cNvSpPr txBox="1"/>
          <p:nvPr/>
        </p:nvSpPr>
        <p:spPr>
          <a:xfrm>
            <a:off x="3912075" y="1762125"/>
            <a:ext cx="934200" cy="25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1155CC"/>
                </a:solidFill>
                <a:latin typeface="Lato"/>
                <a:ea typeface="Lato"/>
                <a:cs typeface="Lato"/>
                <a:sym typeface="Lato"/>
              </a:rPr>
              <a:t>Stand</a:t>
            </a:r>
            <a:endParaRPr sz="1300">
              <a:solidFill>
                <a:srgbClr val="1155CC"/>
              </a:solidFill>
              <a:latin typeface="Lato"/>
              <a:ea typeface="Lato"/>
              <a:cs typeface="Lato"/>
              <a:sym typeface="Lato"/>
            </a:endParaRPr>
          </a:p>
        </p:txBody>
      </p:sp>
      <p:sp>
        <p:nvSpPr>
          <p:cNvPr id="160" name="Google Shape;160;p19"/>
          <p:cNvSpPr txBox="1"/>
          <p:nvPr/>
        </p:nvSpPr>
        <p:spPr>
          <a:xfrm>
            <a:off x="5419450" y="1762125"/>
            <a:ext cx="934200" cy="25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1155CC"/>
                </a:solidFill>
                <a:latin typeface="Lato"/>
                <a:ea typeface="Lato"/>
                <a:cs typeface="Lato"/>
                <a:sym typeface="Lato"/>
              </a:rPr>
              <a:t>Walk</a:t>
            </a:r>
            <a:endParaRPr sz="1300">
              <a:solidFill>
                <a:srgbClr val="1155CC"/>
              </a:solidFill>
              <a:latin typeface="Lato"/>
              <a:ea typeface="Lato"/>
              <a:cs typeface="Lato"/>
              <a:sym typeface="Lato"/>
            </a:endParaRPr>
          </a:p>
        </p:txBody>
      </p:sp>
      <p:sp>
        <p:nvSpPr>
          <p:cNvPr id="161" name="Google Shape;161;p19"/>
          <p:cNvSpPr txBox="1"/>
          <p:nvPr/>
        </p:nvSpPr>
        <p:spPr>
          <a:xfrm>
            <a:off x="6844050" y="1762125"/>
            <a:ext cx="934200" cy="25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1155CC"/>
                </a:solidFill>
                <a:latin typeface="Lato"/>
                <a:ea typeface="Lato"/>
                <a:cs typeface="Lato"/>
                <a:sym typeface="Lato"/>
              </a:rPr>
              <a:t>Stand</a:t>
            </a:r>
            <a:endParaRPr sz="1300">
              <a:solidFill>
                <a:srgbClr val="1155CC"/>
              </a:solidFill>
              <a:latin typeface="Lato"/>
              <a:ea typeface="Lato"/>
              <a:cs typeface="Lato"/>
              <a:sym typeface="Lato"/>
            </a:endParaRPr>
          </a:p>
        </p:txBody>
      </p:sp>
      <p:sp>
        <p:nvSpPr>
          <p:cNvPr id="162" name="Google Shape;162;p19"/>
          <p:cNvSpPr txBox="1"/>
          <p:nvPr/>
        </p:nvSpPr>
        <p:spPr>
          <a:xfrm>
            <a:off x="8122550" y="1762125"/>
            <a:ext cx="934200" cy="25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1155CC"/>
                </a:solidFill>
                <a:latin typeface="Lato"/>
                <a:ea typeface="Lato"/>
                <a:cs typeface="Lato"/>
                <a:sym typeface="Lato"/>
              </a:rPr>
              <a:t>Walk</a:t>
            </a:r>
            <a:endParaRPr sz="1300">
              <a:solidFill>
                <a:srgbClr val="1155CC"/>
              </a:solidFill>
              <a:latin typeface="Lato"/>
              <a:ea typeface="Lato"/>
              <a:cs typeface="Lato"/>
              <a:sym typeface="Lato"/>
            </a:endParaRPr>
          </a:p>
        </p:txBody>
      </p:sp>
      <p:pic>
        <p:nvPicPr>
          <p:cNvPr id="163" name="Google Shape;163;p19"/>
          <p:cNvPicPr preferRelativeResize="0"/>
          <p:nvPr/>
        </p:nvPicPr>
        <p:blipFill>
          <a:blip r:embed="rId3">
            <a:alphaModFix/>
          </a:blip>
          <a:stretch>
            <a:fillRect/>
          </a:stretch>
        </p:blipFill>
        <p:spPr>
          <a:xfrm>
            <a:off x="154200" y="2241375"/>
            <a:ext cx="8839202" cy="2677624"/>
          </a:xfrm>
          <a:prstGeom prst="rect">
            <a:avLst/>
          </a:prstGeom>
          <a:noFill/>
          <a:ln>
            <a:noFill/>
          </a:ln>
        </p:spPr>
      </p:pic>
      <p:cxnSp>
        <p:nvCxnSpPr>
          <p:cNvPr id="164" name="Google Shape;164;p19"/>
          <p:cNvCxnSpPr/>
          <p:nvPr/>
        </p:nvCxnSpPr>
        <p:spPr>
          <a:xfrm>
            <a:off x="2128800" y="2083450"/>
            <a:ext cx="14400" cy="2626500"/>
          </a:xfrm>
          <a:prstGeom prst="straightConnector1">
            <a:avLst/>
          </a:prstGeom>
          <a:noFill/>
          <a:ln cap="flat" cmpd="sng" w="9525">
            <a:solidFill>
              <a:srgbClr val="FF0000"/>
            </a:solidFill>
            <a:prstDash val="solid"/>
            <a:round/>
            <a:headEnd len="med" w="med" type="none"/>
            <a:tailEnd len="med" w="med" type="none"/>
          </a:ln>
        </p:spPr>
      </p:cxnSp>
      <p:cxnSp>
        <p:nvCxnSpPr>
          <p:cNvPr id="165" name="Google Shape;165;p19"/>
          <p:cNvCxnSpPr/>
          <p:nvPr/>
        </p:nvCxnSpPr>
        <p:spPr>
          <a:xfrm>
            <a:off x="3571150" y="2083450"/>
            <a:ext cx="14400" cy="2626500"/>
          </a:xfrm>
          <a:prstGeom prst="straightConnector1">
            <a:avLst/>
          </a:prstGeom>
          <a:noFill/>
          <a:ln cap="flat" cmpd="sng" w="9525">
            <a:solidFill>
              <a:srgbClr val="FF0000"/>
            </a:solidFill>
            <a:prstDash val="solid"/>
            <a:round/>
            <a:headEnd len="med" w="med" type="none"/>
            <a:tailEnd len="med" w="med" type="none"/>
          </a:ln>
        </p:spPr>
      </p:cxnSp>
      <p:cxnSp>
        <p:nvCxnSpPr>
          <p:cNvPr id="166" name="Google Shape;166;p19"/>
          <p:cNvCxnSpPr/>
          <p:nvPr/>
        </p:nvCxnSpPr>
        <p:spPr>
          <a:xfrm>
            <a:off x="5072550" y="2083450"/>
            <a:ext cx="14400" cy="2626500"/>
          </a:xfrm>
          <a:prstGeom prst="straightConnector1">
            <a:avLst/>
          </a:prstGeom>
          <a:noFill/>
          <a:ln cap="flat" cmpd="sng" w="9525">
            <a:solidFill>
              <a:srgbClr val="FF0000"/>
            </a:solidFill>
            <a:prstDash val="solid"/>
            <a:round/>
            <a:headEnd len="med" w="med" type="none"/>
            <a:tailEnd len="med" w="med" type="none"/>
          </a:ln>
        </p:spPr>
      </p:cxnSp>
      <p:cxnSp>
        <p:nvCxnSpPr>
          <p:cNvPr id="167" name="Google Shape;167;p19"/>
          <p:cNvCxnSpPr/>
          <p:nvPr/>
        </p:nvCxnSpPr>
        <p:spPr>
          <a:xfrm>
            <a:off x="6516600" y="2083450"/>
            <a:ext cx="14400" cy="2626500"/>
          </a:xfrm>
          <a:prstGeom prst="straightConnector1">
            <a:avLst/>
          </a:prstGeom>
          <a:noFill/>
          <a:ln cap="flat" cmpd="sng" w="9525">
            <a:solidFill>
              <a:srgbClr val="FF0000"/>
            </a:solidFill>
            <a:prstDash val="solid"/>
            <a:round/>
            <a:headEnd len="med" w="med" type="none"/>
            <a:tailEnd len="med" w="med" type="none"/>
          </a:ln>
        </p:spPr>
      </p:cxnSp>
      <p:cxnSp>
        <p:nvCxnSpPr>
          <p:cNvPr id="168" name="Google Shape;168;p19"/>
          <p:cNvCxnSpPr/>
          <p:nvPr/>
        </p:nvCxnSpPr>
        <p:spPr>
          <a:xfrm>
            <a:off x="7960650" y="2083450"/>
            <a:ext cx="14400" cy="2626500"/>
          </a:xfrm>
          <a:prstGeom prst="straightConnector1">
            <a:avLst/>
          </a:prstGeom>
          <a:noFill/>
          <a:ln cap="flat" cmpd="sng" w="9525">
            <a:solidFill>
              <a:srgbClr val="FF0000"/>
            </a:solidFill>
            <a:prstDash val="solid"/>
            <a:round/>
            <a:headEnd len="med" w="med" type="none"/>
            <a:tailEnd len="med" w="med" type="none"/>
          </a:ln>
        </p:spPr>
      </p:cxnSp>
      <p:sp>
        <p:nvSpPr>
          <p:cNvPr id="169" name="Google Shape;169;p19"/>
          <p:cNvSpPr txBox="1"/>
          <p:nvPr/>
        </p:nvSpPr>
        <p:spPr>
          <a:xfrm>
            <a:off x="7061250" y="1086400"/>
            <a:ext cx="1813200" cy="30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accent1"/>
                </a:solidFill>
                <a:latin typeface="Lato"/>
                <a:ea typeface="Lato"/>
                <a:cs typeface="Lato"/>
                <a:sym typeface="Lato"/>
              </a:rPr>
              <a:t>Dataset Size 4,000</a:t>
            </a:r>
            <a:endParaRPr sz="1300">
              <a:solidFill>
                <a:schemeClr val="accent1"/>
              </a:solidFill>
              <a:latin typeface="Lato"/>
              <a:ea typeface="Lato"/>
              <a:cs typeface="Lato"/>
              <a:sym typeface="La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3" name="Shape 173"/>
        <p:cNvGrpSpPr/>
        <p:nvPr/>
      </p:nvGrpSpPr>
      <p:grpSpPr>
        <a:xfrm>
          <a:off x="0" y="0"/>
          <a:ext cx="0" cy="0"/>
          <a:chOff x="0" y="0"/>
          <a:chExt cx="0" cy="0"/>
        </a:xfrm>
      </p:grpSpPr>
      <p:sp>
        <p:nvSpPr>
          <p:cNvPr id="174" name="Google Shape;174;p20"/>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rgbClr val="000000"/>
              </a:buClr>
              <a:buSzPct val="48529"/>
              <a:buFont typeface="Arial"/>
              <a:buNone/>
            </a:pPr>
            <a:r>
              <a:rPr lang="en" sz="2040"/>
              <a:t>Performance of original DreamerV3 with dataset limitation</a:t>
            </a:r>
            <a:endParaRPr sz="2040"/>
          </a:p>
          <a:p>
            <a:pPr indent="0" lvl="0" marL="0" rtl="0" algn="l">
              <a:spcBef>
                <a:spcPts val="0"/>
              </a:spcBef>
              <a:spcAft>
                <a:spcPts val="0"/>
              </a:spcAft>
              <a:buNone/>
            </a:pPr>
            <a:r>
              <a:t/>
            </a:r>
            <a:endParaRPr/>
          </a:p>
        </p:txBody>
      </p:sp>
      <p:pic>
        <p:nvPicPr>
          <p:cNvPr id="175" name="Google Shape;175;p20"/>
          <p:cNvPicPr preferRelativeResize="0"/>
          <p:nvPr/>
        </p:nvPicPr>
        <p:blipFill>
          <a:blip r:embed="rId3">
            <a:alphaModFix/>
          </a:blip>
          <a:stretch>
            <a:fillRect/>
          </a:stretch>
        </p:blipFill>
        <p:spPr>
          <a:xfrm>
            <a:off x="154200" y="2029200"/>
            <a:ext cx="8839200" cy="2672213"/>
          </a:xfrm>
          <a:prstGeom prst="rect">
            <a:avLst/>
          </a:prstGeom>
          <a:noFill/>
          <a:ln>
            <a:noFill/>
          </a:ln>
        </p:spPr>
      </p:pic>
      <p:cxnSp>
        <p:nvCxnSpPr>
          <p:cNvPr id="176" name="Google Shape;176;p20"/>
          <p:cNvCxnSpPr/>
          <p:nvPr/>
        </p:nvCxnSpPr>
        <p:spPr>
          <a:xfrm>
            <a:off x="5433775" y="1976325"/>
            <a:ext cx="14400" cy="2626500"/>
          </a:xfrm>
          <a:prstGeom prst="straightConnector1">
            <a:avLst/>
          </a:prstGeom>
          <a:noFill/>
          <a:ln cap="flat" cmpd="sng" w="9525">
            <a:solidFill>
              <a:srgbClr val="FF0000"/>
            </a:solidFill>
            <a:prstDash val="solid"/>
            <a:round/>
            <a:headEnd len="med" w="med" type="none"/>
            <a:tailEnd len="med" w="med" type="non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0" name="Shape 180"/>
        <p:cNvGrpSpPr/>
        <p:nvPr/>
      </p:nvGrpSpPr>
      <p:grpSpPr>
        <a:xfrm>
          <a:off x="0" y="0"/>
          <a:ext cx="0" cy="0"/>
          <a:chOff x="0" y="0"/>
          <a:chExt cx="0" cy="0"/>
        </a:xfrm>
      </p:grpSpPr>
      <p:sp>
        <p:nvSpPr>
          <p:cNvPr id="181" name="Google Shape;181;p21"/>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040"/>
              <a:t>Performance of original DreamerV3 with dataset limitation</a:t>
            </a:r>
            <a:endParaRPr sz="2040"/>
          </a:p>
          <a:p>
            <a:pPr indent="0" lvl="0" marL="0" rtl="0" algn="l">
              <a:spcBef>
                <a:spcPts val="0"/>
              </a:spcBef>
              <a:spcAft>
                <a:spcPts val="0"/>
              </a:spcAft>
              <a:buSzPts val="990"/>
              <a:buNone/>
            </a:pPr>
            <a:r>
              <a:t/>
            </a:r>
            <a:endParaRPr sz="2040"/>
          </a:p>
          <a:p>
            <a:pPr indent="0" lvl="0" marL="0" rtl="0" algn="l">
              <a:spcBef>
                <a:spcPts val="0"/>
              </a:spcBef>
              <a:spcAft>
                <a:spcPts val="0"/>
              </a:spcAft>
              <a:buSzPts val="990"/>
              <a:buNone/>
            </a:pPr>
            <a:r>
              <a:t/>
            </a:r>
            <a:endParaRPr sz="2340"/>
          </a:p>
        </p:txBody>
      </p:sp>
      <p:sp>
        <p:nvSpPr>
          <p:cNvPr id="182" name="Google Shape;182;p21"/>
          <p:cNvSpPr txBox="1"/>
          <p:nvPr/>
        </p:nvSpPr>
        <p:spPr>
          <a:xfrm>
            <a:off x="1647325" y="1853850"/>
            <a:ext cx="934200" cy="25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1155CC"/>
                </a:solidFill>
                <a:latin typeface="Lato"/>
                <a:ea typeface="Lato"/>
                <a:cs typeface="Lato"/>
                <a:sym typeface="Lato"/>
              </a:rPr>
              <a:t>Stand</a:t>
            </a:r>
            <a:endParaRPr sz="1300">
              <a:solidFill>
                <a:srgbClr val="1155CC"/>
              </a:solidFill>
              <a:latin typeface="Lato"/>
              <a:ea typeface="Lato"/>
              <a:cs typeface="Lato"/>
              <a:sym typeface="Lato"/>
            </a:endParaRPr>
          </a:p>
        </p:txBody>
      </p:sp>
      <p:sp>
        <p:nvSpPr>
          <p:cNvPr id="183" name="Google Shape;183;p21"/>
          <p:cNvSpPr txBox="1"/>
          <p:nvPr/>
        </p:nvSpPr>
        <p:spPr>
          <a:xfrm>
            <a:off x="3637800" y="1872163"/>
            <a:ext cx="934200" cy="25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1155CC"/>
                </a:solidFill>
                <a:latin typeface="Lato"/>
                <a:ea typeface="Lato"/>
                <a:cs typeface="Lato"/>
                <a:sym typeface="Lato"/>
              </a:rPr>
              <a:t>Walk</a:t>
            </a:r>
            <a:endParaRPr sz="1300">
              <a:solidFill>
                <a:srgbClr val="1155CC"/>
              </a:solidFill>
              <a:latin typeface="Lato"/>
              <a:ea typeface="Lato"/>
              <a:cs typeface="Lato"/>
              <a:sym typeface="Lato"/>
            </a:endParaRPr>
          </a:p>
        </p:txBody>
      </p:sp>
      <p:sp>
        <p:nvSpPr>
          <p:cNvPr id="184" name="Google Shape;184;p21"/>
          <p:cNvSpPr txBox="1"/>
          <p:nvPr/>
        </p:nvSpPr>
        <p:spPr>
          <a:xfrm>
            <a:off x="5488300" y="1853850"/>
            <a:ext cx="934200" cy="25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1155CC"/>
                </a:solidFill>
                <a:latin typeface="Lato"/>
                <a:ea typeface="Lato"/>
                <a:cs typeface="Lato"/>
                <a:sym typeface="Lato"/>
              </a:rPr>
              <a:t>Run</a:t>
            </a:r>
            <a:endParaRPr sz="1300">
              <a:solidFill>
                <a:srgbClr val="1155CC"/>
              </a:solidFill>
              <a:latin typeface="Lato"/>
              <a:ea typeface="Lato"/>
              <a:cs typeface="Lato"/>
              <a:sym typeface="Lato"/>
            </a:endParaRPr>
          </a:p>
        </p:txBody>
      </p:sp>
      <p:sp>
        <p:nvSpPr>
          <p:cNvPr id="185" name="Google Shape;185;p21"/>
          <p:cNvSpPr txBox="1"/>
          <p:nvPr/>
        </p:nvSpPr>
        <p:spPr>
          <a:xfrm>
            <a:off x="7061250" y="1086400"/>
            <a:ext cx="1813200" cy="30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accent1"/>
                </a:solidFill>
                <a:latin typeface="Lato"/>
                <a:ea typeface="Lato"/>
                <a:cs typeface="Lato"/>
                <a:sym typeface="Lato"/>
              </a:rPr>
              <a:t>Dataset Size 10,000</a:t>
            </a:r>
            <a:endParaRPr sz="1300">
              <a:solidFill>
                <a:schemeClr val="accent1"/>
              </a:solidFill>
              <a:latin typeface="Lato"/>
              <a:ea typeface="Lato"/>
              <a:cs typeface="Lato"/>
              <a:sym typeface="Lato"/>
            </a:endParaRPr>
          </a:p>
        </p:txBody>
      </p:sp>
      <p:pic>
        <p:nvPicPr>
          <p:cNvPr id="186" name="Google Shape;186;p21"/>
          <p:cNvPicPr preferRelativeResize="0"/>
          <p:nvPr/>
        </p:nvPicPr>
        <p:blipFill>
          <a:blip r:embed="rId3">
            <a:alphaModFix/>
          </a:blip>
          <a:stretch>
            <a:fillRect/>
          </a:stretch>
        </p:blipFill>
        <p:spPr>
          <a:xfrm>
            <a:off x="548625" y="2148475"/>
            <a:ext cx="8046727" cy="2995031"/>
          </a:xfrm>
          <a:prstGeom prst="rect">
            <a:avLst/>
          </a:prstGeom>
          <a:noFill/>
          <a:ln>
            <a:noFill/>
          </a:ln>
        </p:spPr>
      </p:pic>
      <p:cxnSp>
        <p:nvCxnSpPr>
          <p:cNvPr id="187" name="Google Shape;187;p21"/>
          <p:cNvCxnSpPr/>
          <p:nvPr/>
        </p:nvCxnSpPr>
        <p:spPr>
          <a:xfrm>
            <a:off x="3104175" y="2148475"/>
            <a:ext cx="14400" cy="2626500"/>
          </a:xfrm>
          <a:prstGeom prst="straightConnector1">
            <a:avLst/>
          </a:prstGeom>
          <a:noFill/>
          <a:ln cap="flat" cmpd="sng" w="9525">
            <a:solidFill>
              <a:srgbClr val="FF0000"/>
            </a:solidFill>
            <a:prstDash val="solid"/>
            <a:round/>
            <a:headEnd len="med" w="med" type="none"/>
            <a:tailEnd len="med" w="med" type="none"/>
          </a:ln>
        </p:spPr>
      </p:cxnSp>
      <p:cxnSp>
        <p:nvCxnSpPr>
          <p:cNvPr id="188" name="Google Shape;188;p21"/>
          <p:cNvCxnSpPr/>
          <p:nvPr/>
        </p:nvCxnSpPr>
        <p:spPr>
          <a:xfrm>
            <a:off x="6844075" y="2148475"/>
            <a:ext cx="14400" cy="2626500"/>
          </a:xfrm>
          <a:prstGeom prst="straightConnector1">
            <a:avLst/>
          </a:prstGeom>
          <a:noFill/>
          <a:ln cap="flat" cmpd="sng" w="9525">
            <a:solidFill>
              <a:srgbClr val="FF0000"/>
            </a:solidFill>
            <a:prstDash val="solid"/>
            <a:round/>
            <a:headEnd len="med" w="med" type="none"/>
            <a:tailEnd len="med" w="med" type="none"/>
          </a:ln>
        </p:spPr>
      </p:cxnSp>
      <p:cxnSp>
        <p:nvCxnSpPr>
          <p:cNvPr id="189" name="Google Shape;189;p21"/>
          <p:cNvCxnSpPr/>
          <p:nvPr/>
        </p:nvCxnSpPr>
        <p:spPr>
          <a:xfrm>
            <a:off x="4974113" y="2148475"/>
            <a:ext cx="14400" cy="2626500"/>
          </a:xfrm>
          <a:prstGeom prst="straightConnector1">
            <a:avLst/>
          </a:prstGeom>
          <a:noFill/>
          <a:ln cap="flat" cmpd="sng" w="9525">
            <a:solidFill>
              <a:srgbClr val="FF0000"/>
            </a:solidFill>
            <a:prstDash val="solid"/>
            <a:round/>
            <a:headEnd len="med" w="med" type="none"/>
            <a:tailEnd len="med" w="med" type="none"/>
          </a:ln>
        </p:spPr>
      </p:cxnSp>
      <p:sp>
        <p:nvSpPr>
          <p:cNvPr id="190" name="Google Shape;190;p21"/>
          <p:cNvSpPr txBox="1"/>
          <p:nvPr/>
        </p:nvSpPr>
        <p:spPr>
          <a:xfrm>
            <a:off x="7113075" y="1853850"/>
            <a:ext cx="934200" cy="25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1155CC"/>
                </a:solidFill>
                <a:latin typeface="Lato"/>
                <a:ea typeface="Lato"/>
                <a:cs typeface="Lato"/>
                <a:sym typeface="Lato"/>
              </a:rPr>
              <a:t>Stand</a:t>
            </a:r>
            <a:endParaRPr sz="1300">
              <a:solidFill>
                <a:srgbClr val="1155CC"/>
              </a:solidFill>
              <a:latin typeface="Lato"/>
              <a:ea typeface="Lato"/>
              <a:cs typeface="Lato"/>
              <a:sym typeface="La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4" name="Shape 194"/>
        <p:cNvGrpSpPr/>
        <p:nvPr/>
      </p:nvGrpSpPr>
      <p:grpSpPr>
        <a:xfrm>
          <a:off x="0" y="0"/>
          <a:ext cx="0" cy="0"/>
          <a:chOff x="0" y="0"/>
          <a:chExt cx="0" cy="0"/>
        </a:xfrm>
      </p:grpSpPr>
      <p:sp>
        <p:nvSpPr>
          <p:cNvPr id="195" name="Google Shape;195;p22"/>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Clear Buffer Vs. No Clear Buffer</a:t>
            </a:r>
            <a:endParaRPr/>
          </a:p>
        </p:txBody>
      </p:sp>
      <p:pic>
        <p:nvPicPr>
          <p:cNvPr id="196" name="Google Shape;196;p22"/>
          <p:cNvPicPr preferRelativeResize="0"/>
          <p:nvPr/>
        </p:nvPicPr>
        <p:blipFill>
          <a:blip r:embed="rId3">
            <a:alphaModFix/>
          </a:blip>
          <a:stretch>
            <a:fillRect/>
          </a:stretch>
        </p:blipFill>
        <p:spPr>
          <a:xfrm>
            <a:off x="404888" y="2290138"/>
            <a:ext cx="8337827" cy="2630737"/>
          </a:xfrm>
          <a:prstGeom prst="rect">
            <a:avLst/>
          </a:prstGeom>
          <a:noFill/>
          <a:ln>
            <a:noFill/>
          </a:ln>
        </p:spPr>
      </p:pic>
      <p:sp>
        <p:nvSpPr>
          <p:cNvPr id="197" name="Google Shape;197;p22"/>
          <p:cNvSpPr txBox="1"/>
          <p:nvPr/>
        </p:nvSpPr>
        <p:spPr>
          <a:xfrm>
            <a:off x="6648150" y="1543950"/>
            <a:ext cx="2170800" cy="309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latin typeface="Lato"/>
                <a:ea typeface="Lato"/>
                <a:cs typeface="Lato"/>
                <a:sym typeface="Lato"/>
              </a:rPr>
              <a:t>Dataset Size </a:t>
            </a:r>
            <a:r>
              <a:rPr lang="en">
                <a:solidFill>
                  <a:schemeClr val="accent1"/>
                </a:solidFill>
                <a:latin typeface="Lato"/>
                <a:ea typeface="Lato"/>
                <a:cs typeface="Lato"/>
                <a:sym typeface="Lato"/>
              </a:rPr>
              <a:t>1,000,000</a:t>
            </a:r>
            <a:endParaRPr>
              <a:solidFill>
                <a:schemeClr val="accent1"/>
              </a:solidFill>
              <a:latin typeface="Lato"/>
              <a:ea typeface="Lato"/>
              <a:cs typeface="Lato"/>
              <a:sym typeface="La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1" name="Shape 201"/>
        <p:cNvGrpSpPr/>
        <p:nvPr/>
      </p:nvGrpSpPr>
      <p:grpSpPr>
        <a:xfrm>
          <a:off x="0" y="0"/>
          <a:ext cx="0" cy="0"/>
          <a:chOff x="0" y="0"/>
          <a:chExt cx="0" cy="0"/>
        </a:xfrm>
      </p:grpSpPr>
      <p:sp>
        <p:nvSpPr>
          <p:cNvPr id="202" name="Google Shape;202;p23"/>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Clear Buffer Vs. No Clear Buffer</a:t>
            </a:r>
            <a:endParaRPr/>
          </a:p>
          <a:p>
            <a:pPr indent="0" lvl="0" marL="0" rtl="0" algn="l">
              <a:spcBef>
                <a:spcPts val="0"/>
              </a:spcBef>
              <a:spcAft>
                <a:spcPts val="0"/>
              </a:spcAft>
              <a:buNone/>
            </a:pPr>
            <a:r>
              <a:t/>
            </a:r>
            <a:endParaRPr/>
          </a:p>
        </p:txBody>
      </p:sp>
      <p:pic>
        <p:nvPicPr>
          <p:cNvPr id="203" name="Google Shape;203;p23"/>
          <p:cNvPicPr preferRelativeResize="0"/>
          <p:nvPr/>
        </p:nvPicPr>
        <p:blipFill>
          <a:blip r:embed="rId3">
            <a:alphaModFix/>
          </a:blip>
          <a:stretch>
            <a:fillRect/>
          </a:stretch>
        </p:blipFill>
        <p:spPr>
          <a:xfrm>
            <a:off x="206550" y="2291350"/>
            <a:ext cx="8620075" cy="260087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7" name="Shape 207"/>
        <p:cNvGrpSpPr/>
        <p:nvPr/>
      </p:nvGrpSpPr>
      <p:grpSpPr>
        <a:xfrm>
          <a:off x="0" y="0"/>
          <a:ext cx="0" cy="0"/>
          <a:chOff x="0" y="0"/>
          <a:chExt cx="0" cy="0"/>
        </a:xfrm>
      </p:grpSpPr>
      <p:sp>
        <p:nvSpPr>
          <p:cNvPr id="208" name="Google Shape;208;p24"/>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Clear the buffer and reset model</a:t>
            </a:r>
            <a:endParaRPr/>
          </a:p>
        </p:txBody>
      </p:sp>
      <p:pic>
        <p:nvPicPr>
          <p:cNvPr id="209" name="Google Shape;209;p24"/>
          <p:cNvPicPr preferRelativeResize="0"/>
          <p:nvPr/>
        </p:nvPicPr>
        <p:blipFill>
          <a:blip r:embed="rId3">
            <a:alphaModFix/>
          </a:blip>
          <a:stretch>
            <a:fillRect/>
          </a:stretch>
        </p:blipFill>
        <p:spPr>
          <a:xfrm>
            <a:off x="357663" y="2273399"/>
            <a:ext cx="8428677" cy="26977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3" name="Shape 213"/>
        <p:cNvGrpSpPr/>
        <p:nvPr/>
      </p:nvGrpSpPr>
      <p:grpSpPr>
        <a:xfrm>
          <a:off x="0" y="0"/>
          <a:ext cx="0" cy="0"/>
          <a:chOff x="0" y="0"/>
          <a:chExt cx="0" cy="0"/>
        </a:xfrm>
      </p:grpSpPr>
      <p:sp>
        <p:nvSpPr>
          <p:cNvPr id="214" name="Google Shape;214;p25"/>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Clear the buffer and reset model</a:t>
            </a:r>
            <a:endParaRPr/>
          </a:p>
          <a:p>
            <a:pPr indent="0" lvl="0" marL="0" rtl="0" algn="l">
              <a:spcBef>
                <a:spcPts val="0"/>
              </a:spcBef>
              <a:spcAft>
                <a:spcPts val="0"/>
              </a:spcAft>
              <a:buNone/>
            </a:pPr>
            <a:r>
              <a:t/>
            </a:r>
            <a:endParaRPr/>
          </a:p>
        </p:txBody>
      </p:sp>
      <p:sp>
        <p:nvSpPr>
          <p:cNvPr id="215" name="Google Shape;215;p25"/>
          <p:cNvSpPr txBox="1"/>
          <p:nvPr>
            <p:ph idx="1" type="body"/>
          </p:nvPr>
        </p:nvSpPr>
        <p:spPr>
          <a:xfrm>
            <a:off x="729450" y="2078875"/>
            <a:ext cx="7688700" cy="22611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216" name="Google Shape;216;p25"/>
          <p:cNvPicPr preferRelativeResize="0"/>
          <p:nvPr/>
        </p:nvPicPr>
        <p:blipFill>
          <a:blip r:embed="rId3">
            <a:alphaModFix/>
          </a:blip>
          <a:stretch>
            <a:fillRect/>
          </a:stretch>
        </p:blipFill>
        <p:spPr>
          <a:xfrm>
            <a:off x="186600" y="2078875"/>
            <a:ext cx="8770812" cy="29712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20" name="Shape 220"/>
        <p:cNvGrpSpPr/>
        <p:nvPr/>
      </p:nvGrpSpPr>
      <p:grpSpPr>
        <a:xfrm>
          <a:off x="0" y="0"/>
          <a:ext cx="0" cy="0"/>
          <a:chOff x="0" y="0"/>
          <a:chExt cx="0" cy="0"/>
        </a:xfrm>
      </p:grpSpPr>
      <p:sp>
        <p:nvSpPr>
          <p:cNvPr id="221" name="Google Shape;221;p26"/>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Naive Idea</a:t>
            </a:r>
            <a:endParaRPr/>
          </a:p>
        </p:txBody>
      </p:sp>
      <p:sp>
        <p:nvSpPr>
          <p:cNvPr id="222" name="Google Shape;222;p26"/>
          <p:cNvSpPr txBox="1"/>
          <p:nvPr>
            <p:ph idx="1" type="body"/>
          </p:nvPr>
        </p:nvSpPr>
        <p:spPr>
          <a:xfrm>
            <a:off x="729450" y="2078875"/>
            <a:ext cx="7688700" cy="2261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Buffer Size changes hurt the performance </a:t>
            </a:r>
            <a:endParaRPr/>
          </a:p>
          <a:p>
            <a:pPr indent="0" lvl="0" marL="0" rtl="0" algn="l">
              <a:spcBef>
                <a:spcPts val="1200"/>
              </a:spcBef>
              <a:spcAft>
                <a:spcPts val="0"/>
              </a:spcAft>
              <a:buNone/>
            </a:pPr>
            <a:r>
              <a:rPr lang="en"/>
              <a:t>When task changes, do we need to use the random agent to do prefill steps</a:t>
            </a:r>
            <a:endParaRPr/>
          </a:p>
          <a:p>
            <a:pPr indent="0" lvl="0" marL="0" rtl="0" algn="l">
              <a:spcBef>
                <a:spcPts val="1200"/>
              </a:spcBef>
              <a:spcAft>
                <a:spcPts val="1200"/>
              </a:spcAft>
              <a:buNone/>
            </a:pPr>
            <a:r>
              <a:rPr lang="en"/>
              <a:t>Do we need to clear the buffer when task changes?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26" name="Shape 226"/>
        <p:cNvGrpSpPr/>
        <p:nvPr/>
      </p:nvGrpSpPr>
      <p:grpSpPr>
        <a:xfrm>
          <a:off x="0" y="0"/>
          <a:ext cx="0" cy="0"/>
          <a:chOff x="0" y="0"/>
          <a:chExt cx="0" cy="0"/>
        </a:xfrm>
      </p:grpSpPr>
      <p:sp>
        <p:nvSpPr>
          <p:cNvPr id="227" name="Google Shape;227;p27"/>
          <p:cNvSpPr txBox="1"/>
          <p:nvPr>
            <p:ph type="title"/>
          </p:nvPr>
        </p:nvSpPr>
        <p:spPr>
          <a:xfrm>
            <a:off x="727650" y="1257200"/>
            <a:ext cx="7688700" cy="96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040"/>
              <a:t>Previous Mistake we made, original dreamerV3 (Black) has no prefill so </a:t>
            </a:r>
            <a:r>
              <a:rPr lang="en" sz="2040"/>
              <a:t>doesn't</a:t>
            </a:r>
            <a:r>
              <a:rPr lang="en" sz="2040"/>
              <a:t> learn</a:t>
            </a:r>
            <a:endParaRPr sz="2040"/>
          </a:p>
        </p:txBody>
      </p:sp>
      <p:pic>
        <p:nvPicPr>
          <p:cNvPr id="228" name="Google Shape;228;p27"/>
          <p:cNvPicPr preferRelativeResize="0"/>
          <p:nvPr/>
        </p:nvPicPr>
        <p:blipFill>
          <a:blip r:embed="rId3">
            <a:alphaModFix/>
          </a:blip>
          <a:stretch>
            <a:fillRect/>
          </a:stretch>
        </p:blipFill>
        <p:spPr>
          <a:xfrm>
            <a:off x="669125" y="2342000"/>
            <a:ext cx="7805726" cy="2579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32" name="Shape 232"/>
        <p:cNvGrpSpPr/>
        <p:nvPr/>
      </p:nvGrpSpPr>
      <p:grpSpPr>
        <a:xfrm>
          <a:off x="0" y="0"/>
          <a:ext cx="0" cy="0"/>
          <a:chOff x="0" y="0"/>
          <a:chExt cx="0" cy="0"/>
        </a:xfrm>
      </p:grpSpPr>
      <p:sp>
        <p:nvSpPr>
          <p:cNvPr id="233" name="Google Shape;233;p28"/>
          <p:cNvSpPr txBox="1"/>
          <p:nvPr>
            <p:ph type="title"/>
          </p:nvPr>
        </p:nvSpPr>
        <p:spPr>
          <a:xfrm>
            <a:off x="729450" y="1318650"/>
            <a:ext cx="25659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Dreamer V3</a:t>
            </a:r>
            <a:endParaRPr/>
          </a:p>
        </p:txBody>
      </p:sp>
      <p:sp>
        <p:nvSpPr>
          <p:cNvPr id="234" name="Google Shape;234;p28"/>
          <p:cNvSpPr txBox="1"/>
          <p:nvPr>
            <p:ph type="title"/>
          </p:nvPr>
        </p:nvSpPr>
        <p:spPr>
          <a:xfrm>
            <a:off x="4861375" y="1423850"/>
            <a:ext cx="25659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Value Function Decoupling</a:t>
            </a:r>
            <a:endParaRPr/>
          </a:p>
        </p:txBody>
      </p:sp>
      <p:sp>
        <p:nvSpPr>
          <p:cNvPr id="235" name="Google Shape;235;p28"/>
          <p:cNvSpPr txBox="1"/>
          <p:nvPr/>
        </p:nvSpPr>
        <p:spPr>
          <a:xfrm>
            <a:off x="801300" y="2099850"/>
            <a:ext cx="2422200" cy="62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accent1"/>
                </a:solidFill>
                <a:latin typeface="Lato"/>
                <a:ea typeface="Lato"/>
                <a:cs typeface="Lato"/>
                <a:sym typeface="Lato"/>
              </a:rPr>
              <a:t>Hafner et al, 2023</a:t>
            </a:r>
            <a:endParaRPr sz="1300">
              <a:solidFill>
                <a:schemeClr val="accent1"/>
              </a:solidFill>
              <a:latin typeface="Lato"/>
              <a:ea typeface="Lato"/>
              <a:cs typeface="Lato"/>
              <a:sym typeface="Lato"/>
            </a:endParaRPr>
          </a:p>
        </p:txBody>
      </p:sp>
      <p:sp>
        <p:nvSpPr>
          <p:cNvPr id="236" name="Google Shape;236;p28"/>
          <p:cNvSpPr txBox="1"/>
          <p:nvPr/>
        </p:nvSpPr>
        <p:spPr>
          <a:xfrm>
            <a:off x="4933225" y="2417400"/>
            <a:ext cx="2422200" cy="62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accent1"/>
                </a:solidFill>
                <a:latin typeface="Lato"/>
                <a:ea typeface="Lato"/>
                <a:cs typeface="Lato"/>
                <a:sym typeface="Lato"/>
              </a:rPr>
              <a:t>Anand and Doina</a:t>
            </a:r>
            <a:r>
              <a:rPr lang="en" sz="1300">
                <a:solidFill>
                  <a:schemeClr val="accent1"/>
                </a:solidFill>
                <a:latin typeface="Lato"/>
                <a:ea typeface="Lato"/>
                <a:cs typeface="Lato"/>
                <a:sym typeface="Lato"/>
              </a:rPr>
              <a:t>, 2023</a:t>
            </a:r>
            <a:endParaRPr sz="1300">
              <a:solidFill>
                <a:schemeClr val="accent1"/>
              </a:solidFill>
              <a:latin typeface="Lato"/>
              <a:ea typeface="Lato"/>
              <a:cs typeface="Lato"/>
              <a:sym typeface="Lato"/>
            </a:endParaRPr>
          </a:p>
        </p:txBody>
      </p:sp>
      <p:pic>
        <p:nvPicPr>
          <p:cNvPr id="237" name="Google Shape;237;p28"/>
          <p:cNvPicPr preferRelativeResize="0"/>
          <p:nvPr/>
        </p:nvPicPr>
        <p:blipFill>
          <a:blip r:embed="rId3">
            <a:alphaModFix/>
          </a:blip>
          <a:stretch>
            <a:fillRect/>
          </a:stretch>
        </p:blipFill>
        <p:spPr>
          <a:xfrm>
            <a:off x="4996150" y="3046500"/>
            <a:ext cx="3095625" cy="409575"/>
          </a:xfrm>
          <a:prstGeom prst="rect">
            <a:avLst/>
          </a:prstGeom>
          <a:noFill/>
          <a:ln>
            <a:noFill/>
          </a:ln>
        </p:spPr>
      </p:pic>
      <p:pic>
        <p:nvPicPr>
          <p:cNvPr id="238" name="Google Shape;238;p28"/>
          <p:cNvPicPr preferRelativeResize="0"/>
          <p:nvPr/>
        </p:nvPicPr>
        <p:blipFill>
          <a:blip r:embed="rId4">
            <a:alphaModFix/>
          </a:blip>
          <a:stretch>
            <a:fillRect/>
          </a:stretch>
        </p:blipFill>
        <p:spPr>
          <a:xfrm>
            <a:off x="617825" y="2728950"/>
            <a:ext cx="2789150" cy="167347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42" name="Shape 242"/>
        <p:cNvGrpSpPr/>
        <p:nvPr/>
      </p:nvGrpSpPr>
      <p:grpSpPr>
        <a:xfrm>
          <a:off x="0" y="0"/>
          <a:ext cx="0" cy="0"/>
          <a:chOff x="0" y="0"/>
          <a:chExt cx="0" cy="0"/>
        </a:xfrm>
      </p:grpSpPr>
      <p:sp>
        <p:nvSpPr>
          <p:cNvPr id="243" name="Google Shape;243;p29"/>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Our method: </a:t>
            </a:r>
            <a:r>
              <a:rPr lang="en"/>
              <a:t>Continual Dreamer V3</a:t>
            </a:r>
            <a:endParaRPr/>
          </a:p>
        </p:txBody>
      </p:sp>
      <p:pic>
        <p:nvPicPr>
          <p:cNvPr id="244" name="Google Shape;244;p29"/>
          <p:cNvPicPr preferRelativeResize="0"/>
          <p:nvPr/>
        </p:nvPicPr>
        <p:blipFill>
          <a:blip r:embed="rId3">
            <a:alphaModFix/>
          </a:blip>
          <a:stretch>
            <a:fillRect/>
          </a:stretch>
        </p:blipFill>
        <p:spPr>
          <a:xfrm>
            <a:off x="2179673" y="2079298"/>
            <a:ext cx="3648667" cy="469500"/>
          </a:xfrm>
          <a:prstGeom prst="rect">
            <a:avLst/>
          </a:prstGeom>
          <a:noFill/>
          <a:ln>
            <a:noFill/>
          </a:ln>
        </p:spPr>
      </p:pic>
      <p:pic>
        <p:nvPicPr>
          <p:cNvPr id="245" name="Google Shape;245;p29"/>
          <p:cNvPicPr preferRelativeResize="0"/>
          <p:nvPr/>
        </p:nvPicPr>
        <p:blipFill>
          <a:blip r:embed="rId4">
            <a:alphaModFix/>
          </a:blip>
          <a:stretch>
            <a:fillRect/>
          </a:stretch>
        </p:blipFill>
        <p:spPr>
          <a:xfrm>
            <a:off x="2203275" y="2874437"/>
            <a:ext cx="3648675" cy="379711"/>
          </a:xfrm>
          <a:prstGeom prst="rect">
            <a:avLst/>
          </a:prstGeom>
          <a:noFill/>
          <a:ln>
            <a:noFill/>
          </a:ln>
        </p:spPr>
      </p:pic>
      <p:pic>
        <p:nvPicPr>
          <p:cNvPr id="246" name="Google Shape;246;p29"/>
          <p:cNvPicPr preferRelativeResize="0"/>
          <p:nvPr/>
        </p:nvPicPr>
        <p:blipFill>
          <a:blip r:embed="rId5">
            <a:alphaModFix/>
          </a:blip>
          <a:stretch>
            <a:fillRect/>
          </a:stretch>
        </p:blipFill>
        <p:spPr>
          <a:xfrm>
            <a:off x="2179675" y="3611024"/>
            <a:ext cx="3648674" cy="409137"/>
          </a:xfrm>
          <a:prstGeom prst="rect">
            <a:avLst/>
          </a:prstGeom>
          <a:noFill/>
          <a:ln>
            <a:noFill/>
          </a:ln>
        </p:spPr>
      </p:pic>
      <p:sp>
        <p:nvSpPr>
          <p:cNvPr id="247" name="Google Shape;247;p29"/>
          <p:cNvSpPr txBox="1"/>
          <p:nvPr/>
        </p:nvSpPr>
        <p:spPr>
          <a:xfrm>
            <a:off x="569200" y="2046450"/>
            <a:ext cx="1211100" cy="53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accent1"/>
                </a:solidFill>
                <a:latin typeface="Lato"/>
                <a:ea typeface="Lato"/>
                <a:cs typeface="Lato"/>
                <a:sym typeface="Lato"/>
              </a:rPr>
              <a:t>Transient value function</a:t>
            </a:r>
            <a:endParaRPr sz="1300">
              <a:solidFill>
                <a:schemeClr val="accent1"/>
              </a:solidFill>
              <a:latin typeface="Lato"/>
              <a:ea typeface="Lato"/>
              <a:cs typeface="Lato"/>
              <a:sym typeface="Lato"/>
            </a:endParaRPr>
          </a:p>
        </p:txBody>
      </p:sp>
      <p:sp>
        <p:nvSpPr>
          <p:cNvPr id="248" name="Google Shape;248;p29"/>
          <p:cNvSpPr txBox="1"/>
          <p:nvPr/>
        </p:nvSpPr>
        <p:spPr>
          <a:xfrm>
            <a:off x="569200" y="2774238"/>
            <a:ext cx="1211100" cy="53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accent1"/>
                </a:solidFill>
                <a:latin typeface="Lato"/>
                <a:ea typeface="Lato"/>
                <a:cs typeface="Lato"/>
                <a:sym typeface="Lato"/>
              </a:rPr>
              <a:t>Permanent value function</a:t>
            </a:r>
            <a:endParaRPr sz="1300">
              <a:solidFill>
                <a:schemeClr val="accent1"/>
              </a:solidFill>
              <a:latin typeface="Lato"/>
              <a:ea typeface="Lato"/>
              <a:cs typeface="Lato"/>
              <a:sym typeface="Lato"/>
            </a:endParaRPr>
          </a:p>
        </p:txBody>
      </p:sp>
      <p:sp>
        <p:nvSpPr>
          <p:cNvPr id="249" name="Google Shape;249;p29"/>
          <p:cNvSpPr txBox="1"/>
          <p:nvPr/>
        </p:nvSpPr>
        <p:spPr>
          <a:xfrm>
            <a:off x="569200" y="3502038"/>
            <a:ext cx="1211100" cy="53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accent1"/>
                </a:solidFill>
                <a:latin typeface="Lato"/>
                <a:ea typeface="Lato"/>
                <a:cs typeface="Lato"/>
                <a:sym typeface="Lato"/>
              </a:rPr>
              <a:t>Overall     </a:t>
            </a:r>
            <a:r>
              <a:rPr lang="en" sz="1300">
                <a:solidFill>
                  <a:schemeClr val="accent1"/>
                </a:solidFill>
                <a:latin typeface="Lato"/>
                <a:ea typeface="Lato"/>
                <a:cs typeface="Lato"/>
                <a:sym typeface="Lato"/>
              </a:rPr>
              <a:t>value function</a:t>
            </a:r>
            <a:endParaRPr sz="1300">
              <a:solidFill>
                <a:schemeClr val="accent1"/>
              </a:solidFill>
              <a:latin typeface="Lato"/>
              <a:ea typeface="Lato"/>
              <a:cs typeface="Lato"/>
              <a:sym typeface="Lato"/>
            </a:endParaRPr>
          </a:p>
        </p:txBody>
      </p:sp>
      <p:sp>
        <p:nvSpPr>
          <p:cNvPr id="250" name="Google Shape;250;p29"/>
          <p:cNvSpPr txBox="1"/>
          <p:nvPr/>
        </p:nvSpPr>
        <p:spPr>
          <a:xfrm>
            <a:off x="6086150" y="2020650"/>
            <a:ext cx="2926800" cy="75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accent1"/>
                </a:solidFill>
                <a:latin typeface="Lato"/>
                <a:ea typeface="Lato"/>
                <a:cs typeface="Lato"/>
                <a:sym typeface="Lato"/>
              </a:rPr>
              <a:t>Trained with the original DreamerV3 critic loss, but with the overall value function for the target.</a:t>
            </a:r>
            <a:endParaRPr sz="1300">
              <a:solidFill>
                <a:schemeClr val="accent1"/>
              </a:solidFill>
              <a:latin typeface="Lato"/>
              <a:ea typeface="Lato"/>
              <a:cs typeface="Lato"/>
              <a:sym typeface="Lato"/>
            </a:endParaRPr>
          </a:p>
        </p:txBody>
      </p:sp>
      <p:sp>
        <p:nvSpPr>
          <p:cNvPr id="251" name="Google Shape;251;p29"/>
          <p:cNvSpPr txBox="1"/>
          <p:nvPr/>
        </p:nvSpPr>
        <p:spPr>
          <a:xfrm>
            <a:off x="6086150" y="2837025"/>
            <a:ext cx="2604300" cy="58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accent1"/>
                </a:solidFill>
                <a:latin typeface="Lato"/>
                <a:ea typeface="Lato"/>
                <a:cs typeface="Lato"/>
                <a:sym typeface="Lato"/>
              </a:rPr>
              <a:t>Trained by minimizing MSE with the overall value function.</a:t>
            </a:r>
            <a:endParaRPr sz="1300">
              <a:solidFill>
                <a:schemeClr val="accent1"/>
              </a:solidFill>
              <a:latin typeface="Lato"/>
              <a:ea typeface="Lato"/>
              <a:cs typeface="Lato"/>
              <a:sym typeface="Lato"/>
            </a:endParaRPr>
          </a:p>
        </p:txBody>
      </p:sp>
      <p:pic>
        <p:nvPicPr>
          <p:cNvPr id="252" name="Google Shape;252;p29"/>
          <p:cNvPicPr preferRelativeResize="0"/>
          <p:nvPr/>
        </p:nvPicPr>
        <p:blipFill rotWithShape="1">
          <a:blip r:embed="rId4">
            <a:alphaModFix/>
          </a:blip>
          <a:srcRect b="0" l="63308" r="13197" t="0"/>
          <a:stretch/>
        </p:blipFill>
        <p:spPr>
          <a:xfrm>
            <a:off x="660500" y="4330938"/>
            <a:ext cx="603428" cy="267275"/>
          </a:xfrm>
          <a:prstGeom prst="rect">
            <a:avLst/>
          </a:prstGeom>
          <a:noFill/>
          <a:ln>
            <a:noFill/>
          </a:ln>
        </p:spPr>
      </p:pic>
      <p:pic>
        <p:nvPicPr>
          <p:cNvPr id="253" name="Google Shape;253;p29"/>
          <p:cNvPicPr preferRelativeResize="0"/>
          <p:nvPr/>
        </p:nvPicPr>
        <p:blipFill rotWithShape="1">
          <a:blip r:embed="rId3">
            <a:alphaModFix/>
          </a:blip>
          <a:srcRect b="0" l="62746" r="13759" t="0"/>
          <a:stretch/>
        </p:blipFill>
        <p:spPr>
          <a:xfrm>
            <a:off x="1748723" y="4274725"/>
            <a:ext cx="693328" cy="379700"/>
          </a:xfrm>
          <a:prstGeom prst="rect">
            <a:avLst/>
          </a:prstGeom>
          <a:noFill/>
          <a:ln>
            <a:noFill/>
          </a:ln>
        </p:spPr>
      </p:pic>
      <p:sp>
        <p:nvSpPr>
          <p:cNvPr id="254" name="Google Shape;254;p29"/>
          <p:cNvSpPr txBox="1"/>
          <p:nvPr/>
        </p:nvSpPr>
        <p:spPr>
          <a:xfrm>
            <a:off x="379377" y="4229825"/>
            <a:ext cx="3126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accent1"/>
                </a:solidFill>
                <a:latin typeface="Lato"/>
                <a:ea typeface="Lato"/>
                <a:cs typeface="Lato"/>
                <a:sym typeface="Lato"/>
              </a:rPr>
              <a:t>*</a:t>
            </a:r>
            <a:endParaRPr sz="1300">
              <a:solidFill>
                <a:schemeClr val="accent1"/>
              </a:solidFill>
              <a:latin typeface="Lato"/>
              <a:ea typeface="Lato"/>
              <a:cs typeface="Lato"/>
              <a:sym typeface="Lato"/>
            </a:endParaRPr>
          </a:p>
        </p:txBody>
      </p:sp>
      <p:sp>
        <p:nvSpPr>
          <p:cNvPr id="255" name="Google Shape;255;p29"/>
          <p:cNvSpPr txBox="1"/>
          <p:nvPr/>
        </p:nvSpPr>
        <p:spPr>
          <a:xfrm>
            <a:off x="1263924" y="4274738"/>
            <a:ext cx="4848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accent1"/>
                </a:solidFill>
                <a:latin typeface="Lato"/>
                <a:ea typeface="Lato"/>
                <a:cs typeface="Lato"/>
                <a:sym typeface="Lato"/>
              </a:rPr>
              <a:t>and</a:t>
            </a:r>
            <a:endParaRPr sz="1300">
              <a:solidFill>
                <a:schemeClr val="accent1"/>
              </a:solidFill>
              <a:latin typeface="Lato"/>
              <a:ea typeface="Lato"/>
              <a:cs typeface="Lato"/>
              <a:sym typeface="Lato"/>
            </a:endParaRPr>
          </a:p>
        </p:txBody>
      </p:sp>
      <p:sp>
        <p:nvSpPr>
          <p:cNvPr id="256" name="Google Shape;256;p29"/>
          <p:cNvSpPr txBox="1"/>
          <p:nvPr/>
        </p:nvSpPr>
        <p:spPr>
          <a:xfrm>
            <a:off x="2525400" y="4274750"/>
            <a:ext cx="20466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accent1"/>
                </a:solidFill>
                <a:latin typeface="Lato"/>
                <a:ea typeface="Lato"/>
                <a:cs typeface="Lato"/>
                <a:sym typeface="Lato"/>
              </a:rPr>
              <a:t>a</a:t>
            </a:r>
            <a:r>
              <a:rPr lang="en" sz="1300">
                <a:solidFill>
                  <a:schemeClr val="accent1"/>
                </a:solidFill>
                <a:latin typeface="Lato"/>
                <a:ea typeface="Lato"/>
                <a:cs typeface="Lato"/>
                <a:sym typeface="Lato"/>
              </a:rPr>
              <a:t>re neural networks and</a:t>
            </a:r>
            <a:endParaRPr sz="1300">
              <a:solidFill>
                <a:schemeClr val="accent1"/>
              </a:solidFill>
              <a:latin typeface="Lato"/>
              <a:ea typeface="Lato"/>
              <a:cs typeface="Lato"/>
              <a:sym typeface="Lato"/>
            </a:endParaRPr>
          </a:p>
        </p:txBody>
      </p:sp>
      <p:pic>
        <p:nvPicPr>
          <p:cNvPr id="257" name="Google Shape;257;p29"/>
          <p:cNvPicPr preferRelativeResize="0"/>
          <p:nvPr/>
        </p:nvPicPr>
        <p:blipFill>
          <a:blip r:embed="rId6">
            <a:alphaModFix/>
          </a:blip>
          <a:stretch>
            <a:fillRect/>
          </a:stretch>
        </p:blipFill>
        <p:spPr>
          <a:xfrm>
            <a:off x="4517300" y="4401325"/>
            <a:ext cx="1868800" cy="216350"/>
          </a:xfrm>
          <a:prstGeom prst="rect">
            <a:avLst/>
          </a:prstGeom>
          <a:noFill/>
          <a:ln>
            <a:noFill/>
          </a:ln>
        </p:spPr>
      </p:pic>
      <p:sp>
        <p:nvSpPr>
          <p:cNvPr id="258" name="Google Shape;258;p29"/>
          <p:cNvSpPr txBox="1"/>
          <p:nvPr/>
        </p:nvSpPr>
        <p:spPr>
          <a:xfrm>
            <a:off x="6481775" y="4324200"/>
            <a:ext cx="2190600" cy="46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accent1"/>
                </a:solidFill>
                <a:latin typeface="Lato"/>
                <a:ea typeface="Lato"/>
                <a:cs typeface="Lato"/>
                <a:sym typeface="Lato"/>
              </a:rPr>
              <a:t>d</a:t>
            </a:r>
            <a:r>
              <a:rPr lang="en" sz="1300">
                <a:solidFill>
                  <a:schemeClr val="accent1"/>
                </a:solidFill>
                <a:latin typeface="Lato"/>
                <a:ea typeface="Lato"/>
                <a:cs typeface="Lato"/>
                <a:sym typeface="Lato"/>
              </a:rPr>
              <a:t>iscretizes the state space.</a:t>
            </a:r>
            <a:endParaRPr sz="1300">
              <a:solidFill>
                <a:schemeClr val="accent1"/>
              </a:solidFill>
              <a:latin typeface="Lato"/>
              <a:ea typeface="Lato"/>
              <a:cs typeface="Lato"/>
              <a:sym typeface="La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62" name="Shape 262"/>
        <p:cNvGrpSpPr/>
        <p:nvPr/>
      </p:nvGrpSpPr>
      <p:grpSpPr>
        <a:xfrm>
          <a:off x="0" y="0"/>
          <a:ext cx="0" cy="0"/>
          <a:chOff x="0" y="0"/>
          <a:chExt cx="0" cy="0"/>
        </a:xfrm>
      </p:grpSpPr>
      <p:sp>
        <p:nvSpPr>
          <p:cNvPr id="263" name="Google Shape;263;p30"/>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Experiments</a:t>
            </a:r>
            <a:endParaRPr/>
          </a:p>
        </p:txBody>
      </p:sp>
      <p:pic>
        <p:nvPicPr>
          <p:cNvPr id="264" name="Google Shape;264;p30"/>
          <p:cNvPicPr preferRelativeResize="0"/>
          <p:nvPr/>
        </p:nvPicPr>
        <p:blipFill>
          <a:blip r:embed="rId3">
            <a:alphaModFix/>
          </a:blip>
          <a:stretch>
            <a:fillRect/>
          </a:stretch>
        </p:blipFill>
        <p:spPr>
          <a:xfrm>
            <a:off x="924375" y="1749475"/>
            <a:ext cx="7295252" cy="3347550"/>
          </a:xfrm>
          <a:prstGeom prst="rect">
            <a:avLst/>
          </a:prstGeom>
          <a:noFill/>
          <a:ln>
            <a:noFill/>
          </a:ln>
        </p:spPr>
      </p:pic>
      <p:sp>
        <p:nvSpPr>
          <p:cNvPr id="265" name="Google Shape;265;p30"/>
          <p:cNvSpPr txBox="1"/>
          <p:nvPr/>
        </p:nvSpPr>
        <p:spPr>
          <a:xfrm>
            <a:off x="5745825" y="1535200"/>
            <a:ext cx="1092600" cy="36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300">
              <a:solidFill>
                <a:schemeClr val="accent1"/>
              </a:solidFill>
              <a:latin typeface="Lato"/>
              <a:ea typeface="Lato"/>
              <a:cs typeface="Lato"/>
              <a:sym typeface="Lato"/>
            </a:endParaRPr>
          </a:p>
        </p:txBody>
      </p:sp>
      <p:sp>
        <p:nvSpPr>
          <p:cNvPr id="266" name="Google Shape;266;p30"/>
          <p:cNvSpPr txBox="1"/>
          <p:nvPr/>
        </p:nvSpPr>
        <p:spPr>
          <a:xfrm>
            <a:off x="5465675" y="1570300"/>
            <a:ext cx="2003100" cy="29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accent1"/>
                </a:solidFill>
                <a:latin typeface="Lato"/>
                <a:ea typeface="Lato"/>
                <a:cs typeface="Lato"/>
                <a:sym typeface="Lato"/>
              </a:rPr>
              <a:t>Knowledge retention</a:t>
            </a:r>
            <a:endParaRPr sz="1300">
              <a:solidFill>
                <a:schemeClr val="accent1"/>
              </a:solidFill>
              <a:latin typeface="Lato"/>
              <a:ea typeface="Lato"/>
              <a:cs typeface="Lato"/>
              <a:sym typeface="Lato"/>
            </a:endParaRPr>
          </a:p>
        </p:txBody>
      </p:sp>
      <p:cxnSp>
        <p:nvCxnSpPr>
          <p:cNvPr id="267" name="Google Shape;267;p30"/>
          <p:cNvCxnSpPr/>
          <p:nvPr/>
        </p:nvCxnSpPr>
        <p:spPr>
          <a:xfrm flipH="1">
            <a:off x="5741525" y="1910650"/>
            <a:ext cx="377100" cy="735600"/>
          </a:xfrm>
          <a:prstGeom prst="straightConnector1">
            <a:avLst/>
          </a:prstGeom>
          <a:noFill/>
          <a:ln cap="flat" cmpd="sng" w="9525">
            <a:solidFill>
              <a:schemeClr val="dk2"/>
            </a:solidFill>
            <a:prstDash val="solid"/>
            <a:round/>
            <a:headEnd len="med" w="med" type="none"/>
            <a:tailEnd len="med" w="med" type="triangle"/>
          </a:ln>
        </p:spPr>
      </p:cxnSp>
      <p:sp>
        <p:nvSpPr>
          <p:cNvPr id="268" name="Google Shape;268;p30"/>
          <p:cNvSpPr/>
          <p:nvPr/>
        </p:nvSpPr>
        <p:spPr>
          <a:xfrm rot="5400000">
            <a:off x="2426400" y="3443075"/>
            <a:ext cx="175500" cy="1192200"/>
          </a:xfrm>
          <a:prstGeom prst="leftBrace">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269" name="Google Shape;269;p30"/>
          <p:cNvSpPr txBox="1"/>
          <p:nvPr/>
        </p:nvSpPr>
        <p:spPr>
          <a:xfrm>
            <a:off x="2270900" y="3951425"/>
            <a:ext cx="754500" cy="17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accent1"/>
                </a:solidFill>
                <a:latin typeface="Lato"/>
                <a:ea typeface="Lato"/>
                <a:cs typeface="Lato"/>
                <a:sym typeface="Lato"/>
              </a:rPr>
              <a:t>Stand</a:t>
            </a:r>
            <a:endParaRPr sz="1300">
              <a:solidFill>
                <a:schemeClr val="accent1"/>
              </a:solidFill>
              <a:latin typeface="Lato"/>
              <a:ea typeface="Lato"/>
              <a:cs typeface="Lato"/>
              <a:sym typeface="Lato"/>
            </a:endParaRPr>
          </a:p>
        </p:txBody>
      </p:sp>
      <p:sp>
        <p:nvSpPr>
          <p:cNvPr id="270" name="Google Shape;270;p30"/>
          <p:cNvSpPr/>
          <p:nvPr/>
        </p:nvSpPr>
        <p:spPr>
          <a:xfrm rot="5400000">
            <a:off x="3583600" y="3478025"/>
            <a:ext cx="175500" cy="1122300"/>
          </a:xfrm>
          <a:prstGeom prst="leftBrace">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271" name="Google Shape;271;p30"/>
          <p:cNvSpPr txBox="1"/>
          <p:nvPr/>
        </p:nvSpPr>
        <p:spPr>
          <a:xfrm>
            <a:off x="3383750" y="3951425"/>
            <a:ext cx="1339200" cy="17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accent1"/>
                </a:solidFill>
                <a:latin typeface="Lato"/>
                <a:ea typeface="Lato"/>
                <a:cs typeface="Lato"/>
                <a:sym typeface="Lato"/>
              </a:rPr>
              <a:t>Walk</a:t>
            </a:r>
            <a:endParaRPr sz="1300">
              <a:solidFill>
                <a:schemeClr val="accent1"/>
              </a:solidFill>
              <a:latin typeface="Lato"/>
              <a:ea typeface="Lato"/>
              <a:cs typeface="Lato"/>
              <a:sym typeface="Lat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5" name="Shape 275"/>
        <p:cNvGrpSpPr/>
        <p:nvPr/>
      </p:nvGrpSpPr>
      <p:grpSpPr>
        <a:xfrm>
          <a:off x="0" y="0"/>
          <a:ext cx="0" cy="0"/>
          <a:chOff x="0" y="0"/>
          <a:chExt cx="0" cy="0"/>
        </a:xfrm>
      </p:grpSpPr>
      <p:sp>
        <p:nvSpPr>
          <p:cNvPr id="276" name="Google Shape;276;p31"/>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Experiments</a:t>
            </a:r>
            <a:endParaRPr/>
          </a:p>
        </p:txBody>
      </p:sp>
      <p:pic>
        <p:nvPicPr>
          <p:cNvPr id="277" name="Google Shape;277;p31"/>
          <p:cNvPicPr preferRelativeResize="0"/>
          <p:nvPr/>
        </p:nvPicPr>
        <p:blipFill>
          <a:blip r:embed="rId3">
            <a:alphaModFix/>
          </a:blip>
          <a:stretch>
            <a:fillRect/>
          </a:stretch>
        </p:blipFill>
        <p:spPr>
          <a:xfrm>
            <a:off x="945138" y="1753950"/>
            <a:ext cx="7253724" cy="3389550"/>
          </a:xfrm>
          <a:prstGeom prst="rect">
            <a:avLst/>
          </a:prstGeom>
          <a:noFill/>
          <a:ln>
            <a:noFill/>
          </a:ln>
        </p:spPr>
      </p:pic>
      <p:sp>
        <p:nvSpPr>
          <p:cNvPr id="278" name="Google Shape;278;p31"/>
          <p:cNvSpPr txBox="1"/>
          <p:nvPr/>
        </p:nvSpPr>
        <p:spPr>
          <a:xfrm>
            <a:off x="6342725" y="1558350"/>
            <a:ext cx="2003100" cy="29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accent1"/>
                </a:solidFill>
                <a:latin typeface="Lato"/>
                <a:ea typeface="Lato"/>
                <a:cs typeface="Lato"/>
                <a:sym typeface="Lato"/>
              </a:rPr>
              <a:t>Knowledge retention</a:t>
            </a:r>
            <a:endParaRPr sz="1300">
              <a:solidFill>
                <a:schemeClr val="accent1"/>
              </a:solidFill>
              <a:latin typeface="Lato"/>
              <a:ea typeface="Lato"/>
              <a:cs typeface="Lato"/>
              <a:sym typeface="Lato"/>
            </a:endParaRPr>
          </a:p>
        </p:txBody>
      </p:sp>
      <p:cxnSp>
        <p:nvCxnSpPr>
          <p:cNvPr id="279" name="Google Shape;279;p31"/>
          <p:cNvCxnSpPr/>
          <p:nvPr/>
        </p:nvCxnSpPr>
        <p:spPr>
          <a:xfrm flipH="1">
            <a:off x="6637300" y="1938950"/>
            <a:ext cx="301800" cy="622500"/>
          </a:xfrm>
          <a:prstGeom prst="straightConnector1">
            <a:avLst/>
          </a:prstGeom>
          <a:noFill/>
          <a:ln cap="flat" cmpd="sng" w="9525">
            <a:solidFill>
              <a:schemeClr val="dk2"/>
            </a:solidFill>
            <a:prstDash val="solid"/>
            <a:round/>
            <a:headEnd len="med" w="med" type="none"/>
            <a:tailEnd len="med" w="med" type="triangle"/>
          </a:ln>
        </p:spPr>
      </p:cxnSp>
      <p:sp>
        <p:nvSpPr>
          <p:cNvPr id="280" name="Google Shape;280;p31"/>
          <p:cNvSpPr/>
          <p:nvPr/>
        </p:nvSpPr>
        <p:spPr>
          <a:xfrm rot="5400000">
            <a:off x="2426400" y="3141300"/>
            <a:ext cx="175500" cy="1192200"/>
          </a:xfrm>
          <a:prstGeom prst="leftBrace">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281" name="Google Shape;281;p31"/>
          <p:cNvSpPr txBox="1"/>
          <p:nvPr/>
        </p:nvSpPr>
        <p:spPr>
          <a:xfrm>
            <a:off x="2270900" y="3649650"/>
            <a:ext cx="754500" cy="17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accent1"/>
                </a:solidFill>
                <a:latin typeface="Lato"/>
                <a:ea typeface="Lato"/>
                <a:cs typeface="Lato"/>
                <a:sym typeface="Lato"/>
              </a:rPr>
              <a:t>Stand</a:t>
            </a:r>
            <a:endParaRPr sz="1300">
              <a:solidFill>
                <a:schemeClr val="accent1"/>
              </a:solidFill>
              <a:latin typeface="Lato"/>
              <a:ea typeface="Lato"/>
              <a:cs typeface="Lato"/>
              <a:sym typeface="Lato"/>
            </a:endParaRPr>
          </a:p>
        </p:txBody>
      </p:sp>
      <p:sp>
        <p:nvSpPr>
          <p:cNvPr id="282" name="Google Shape;282;p31"/>
          <p:cNvSpPr/>
          <p:nvPr/>
        </p:nvSpPr>
        <p:spPr>
          <a:xfrm rot="5400000">
            <a:off x="3583600" y="3176250"/>
            <a:ext cx="175500" cy="1122300"/>
          </a:xfrm>
          <a:prstGeom prst="leftBrace">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283" name="Google Shape;283;p31"/>
          <p:cNvSpPr txBox="1"/>
          <p:nvPr/>
        </p:nvSpPr>
        <p:spPr>
          <a:xfrm>
            <a:off x="3383750" y="3649650"/>
            <a:ext cx="1339200" cy="17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accent1"/>
                </a:solidFill>
                <a:latin typeface="Lato"/>
                <a:ea typeface="Lato"/>
                <a:cs typeface="Lato"/>
                <a:sym typeface="Lato"/>
              </a:rPr>
              <a:t>Walk</a:t>
            </a:r>
            <a:endParaRPr sz="1300">
              <a:solidFill>
                <a:schemeClr val="accent1"/>
              </a:solidFill>
              <a:latin typeface="Lato"/>
              <a:ea typeface="Lato"/>
              <a:cs typeface="Lato"/>
              <a:sym typeface="Lato"/>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7" name="Shape 287"/>
        <p:cNvGrpSpPr/>
        <p:nvPr/>
      </p:nvGrpSpPr>
      <p:grpSpPr>
        <a:xfrm>
          <a:off x="0" y="0"/>
          <a:ext cx="0" cy="0"/>
          <a:chOff x="0" y="0"/>
          <a:chExt cx="0" cy="0"/>
        </a:xfrm>
      </p:grpSpPr>
      <p:sp>
        <p:nvSpPr>
          <p:cNvPr id="288" name="Google Shape;288;p32"/>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Experiments</a:t>
            </a:r>
            <a:endParaRPr/>
          </a:p>
        </p:txBody>
      </p:sp>
      <p:pic>
        <p:nvPicPr>
          <p:cNvPr id="289" name="Google Shape;289;p32"/>
          <p:cNvPicPr preferRelativeResize="0"/>
          <p:nvPr/>
        </p:nvPicPr>
        <p:blipFill>
          <a:blip r:embed="rId3">
            <a:alphaModFix/>
          </a:blip>
          <a:stretch>
            <a:fillRect/>
          </a:stretch>
        </p:blipFill>
        <p:spPr>
          <a:xfrm>
            <a:off x="945138" y="1753950"/>
            <a:ext cx="7253724" cy="3389550"/>
          </a:xfrm>
          <a:prstGeom prst="rect">
            <a:avLst/>
          </a:prstGeom>
          <a:noFill/>
          <a:ln>
            <a:noFill/>
          </a:ln>
        </p:spPr>
      </p:pic>
      <p:sp>
        <p:nvSpPr>
          <p:cNvPr id="290" name="Google Shape;290;p32"/>
          <p:cNvSpPr txBox="1"/>
          <p:nvPr/>
        </p:nvSpPr>
        <p:spPr>
          <a:xfrm>
            <a:off x="3751525" y="1853850"/>
            <a:ext cx="4055100" cy="29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accent1"/>
                </a:solidFill>
                <a:latin typeface="Lato"/>
                <a:ea typeface="Lato"/>
                <a:cs typeface="Lato"/>
                <a:sym typeface="Lato"/>
              </a:rPr>
              <a:t> continual DreamerV3 without r</a:t>
            </a:r>
            <a:r>
              <a:rPr lang="en" sz="1300">
                <a:solidFill>
                  <a:schemeClr val="accent1"/>
                </a:solidFill>
                <a:latin typeface="Lato"/>
                <a:ea typeface="Lato"/>
                <a:cs typeface="Lato"/>
                <a:sym typeface="Lato"/>
              </a:rPr>
              <a:t>e-initialization</a:t>
            </a:r>
            <a:endParaRPr sz="1300">
              <a:solidFill>
                <a:schemeClr val="accent1"/>
              </a:solidFill>
              <a:latin typeface="Lato"/>
              <a:ea typeface="Lato"/>
              <a:cs typeface="Lato"/>
              <a:sym typeface="Lato"/>
            </a:endParaRPr>
          </a:p>
        </p:txBody>
      </p:sp>
      <p:cxnSp>
        <p:nvCxnSpPr>
          <p:cNvPr id="291" name="Google Shape;291;p32"/>
          <p:cNvCxnSpPr/>
          <p:nvPr/>
        </p:nvCxnSpPr>
        <p:spPr>
          <a:xfrm>
            <a:off x="5486775" y="2203000"/>
            <a:ext cx="9300" cy="386700"/>
          </a:xfrm>
          <a:prstGeom prst="straightConnector1">
            <a:avLst/>
          </a:prstGeom>
          <a:noFill/>
          <a:ln cap="flat" cmpd="sng" w="9525">
            <a:solidFill>
              <a:srgbClr val="434343"/>
            </a:solidFill>
            <a:prstDash val="solid"/>
            <a:round/>
            <a:headEnd len="med" w="med" type="none"/>
            <a:tailEnd len="med" w="med" type="triangle"/>
          </a:ln>
        </p:spPr>
      </p:cxnSp>
      <p:sp>
        <p:nvSpPr>
          <p:cNvPr id="292" name="Google Shape;292;p32"/>
          <p:cNvSpPr/>
          <p:nvPr/>
        </p:nvSpPr>
        <p:spPr>
          <a:xfrm rot="5400000">
            <a:off x="2435850" y="3150725"/>
            <a:ext cx="175500" cy="1192200"/>
          </a:xfrm>
          <a:prstGeom prst="leftBrace">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293" name="Google Shape;293;p32"/>
          <p:cNvSpPr txBox="1"/>
          <p:nvPr/>
        </p:nvSpPr>
        <p:spPr>
          <a:xfrm>
            <a:off x="2280350" y="3659075"/>
            <a:ext cx="754500" cy="17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accent1"/>
                </a:solidFill>
                <a:latin typeface="Lato"/>
                <a:ea typeface="Lato"/>
                <a:cs typeface="Lato"/>
                <a:sym typeface="Lato"/>
              </a:rPr>
              <a:t>Stand</a:t>
            </a:r>
            <a:endParaRPr sz="1300">
              <a:solidFill>
                <a:schemeClr val="accent1"/>
              </a:solidFill>
              <a:latin typeface="Lato"/>
              <a:ea typeface="Lato"/>
              <a:cs typeface="Lato"/>
              <a:sym typeface="Lato"/>
            </a:endParaRPr>
          </a:p>
        </p:txBody>
      </p:sp>
      <p:sp>
        <p:nvSpPr>
          <p:cNvPr id="294" name="Google Shape;294;p32"/>
          <p:cNvSpPr/>
          <p:nvPr/>
        </p:nvSpPr>
        <p:spPr>
          <a:xfrm rot="5400000">
            <a:off x="3593050" y="3185675"/>
            <a:ext cx="175500" cy="1122300"/>
          </a:xfrm>
          <a:prstGeom prst="leftBrace">
            <a:avLst>
              <a:gd fmla="val 50000" name="adj1"/>
              <a:gd fmla="val 50000" name="adj2"/>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295" name="Google Shape;295;p32"/>
          <p:cNvSpPr txBox="1"/>
          <p:nvPr/>
        </p:nvSpPr>
        <p:spPr>
          <a:xfrm>
            <a:off x="3393200" y="3659075"/>
            <a:ext cx="1339200" cy="17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accent1"/>
                </a:solidFill>
                <a:latin typeface="Lato"/>
                <a:ea typeface="Lato"/>
                <a:cs typeface="Lato"/>
                <a:sym typeface="Lato"/>
              </a:rPr>
              <a:t>Walk</a:t>
            </a:r>
            <a:endParaRPr sz="1300">
              <a:solidFill>
                <a:schemeClr val="accent1"/>
              </a:solidFill>
              <a:latin typeface="Lato"/>
              <a:ea typeface="Lato"/>
              <a:cs typeface="Lato"/>
              <a:sym typeface="Lat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9" name="Shape 299"/>
        <p:cNvGrpSpPr/>
        <p:nvPr/>
      </p:nvGrpSpPr>
      <p:grpSpPr>
        <a:xfrm>
          <a:off x="0" y="0"/>
          <a:ext cx="0" cy="0"/>
          <a:chOff x="0" y="0"/>
          <a:chExt cx="0" cy="0"/>
        </a:xfrm>
      </p:grpSpPr>
      <p:sp>
        <p:nvSpPr>
          <p:cNvPr id="300" name="Google Shape;300;p33"/>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References</a:t>
            </a:r>
            <a:endParaRPr/>
          </a:p>
        </p:txBody>
      </p:sp>
      <p:pic>
        <p:nvPicPr>
          <p:cNvPr id="301" name="Google Shape;301;p33"/>
          <p:cNvPicPr preferRelativeResize="0"/>
          <p:nvPr/>
        </p:nvPicPr>
        <p:blipFill>
          <a:blip r:embed="rId3">
            <a:alphaModFix/>
          </a:blip>
          <a:stretch>
            <a:fillRect/>
          </a:stretch>
        </p:blipFill>
        <p:spPr>
          <a:xfrm>
            <a:off x="1026750" y="1998375"/>
            <a:ext cx="7183975" cy="15460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34"/>
          <p:cNvSpPr txBox="1"/>
          <p:nvPr>
            <p:ph type="title"/>
          </p:nvPr>
        </p:nvSpPr>
        <p:spPr>
          <a:xfrm>
            <a:off x="729450" y="1322450"/>
            <a:ext cx="7688400" cy="1518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Does know </a:t>
            </a:r>
            <a:r>
              <a:rPr lang="en"/>
              <a:t>boundary</a:t>
            </a:r>
            <a:r>
              <a:rPr lang="en"/>
              <a:t> information important?</a:t>
            </a:r>
            <a:endParaRPr/>
          </a:p>
        </p:txBody>
      </p:sp>
      <p:sp>
        <p:nvSpPr>
          <p:cNvPr id="307" name="Google Shape;307;p34"/>
          <p:cNvSpPr txBox="1"/>
          <p:nvPr/>
        </p:nvSpPr>
        <p:spPr>
          <a:xfrm>
            <a:off x="729450" y="2515225"/>
            <a:ext cx="6749400" cy="214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FFFFFF"/>
              </a:solidFill>
              <a:latin typeface="Lato"/>
              <a:ea typeface="Lato"/>
              <a:cs typeface="Lato"/>
              <a:sym typeface="Lato"/>
            </a:endParaRPr>
          </a:p>
          <a:p>
            <a:pPr indent="-342900" lvl="0" marL="457200" rtl="0" algn="l">
              <a:spcBef>
                <a:spcPts val="0"/>
              </a:spcBef>
              <a:spcAft>
                <a:spcPts val="0"/>
              </a:spcAft>
              <a:buClr>
                <a:srgbClr val="FFFFFF"/>
              </a:buClr>
              <a:buSzPts val="1800"/>
              <a:buFont typeface="Lato"/>
              <a:buAutoNum type="arabicPeriod"/>
            </a:pPr>
            <a:r>
              <a:rPr lang="en" sz="1800">
                <a:solidFill>
                  <a:srgbClr val="FFFFFF"/>
                </a:solidFill>
                <a:latin typeface="Lato"/>
                <a:ea typeface="Lato"/>
                <a:cs typeface="Lato"/>
                <a:sym typeface="Lato"/>
              </a:rPr>
              <a:t>The </a:t>
            </a:r>
            <a:r>
              <a:rPr lang="en" sz="1800">
                <a:solidFill>
                  <a:srgbClr val="FFFFFF"/>
                </a:solidFill>
                <a:latin typeface="Lato"/>
                <a:ea typeface="Lato"/>
                <a:cs typeface="Lato"/>
                <a:sym typeface="Lato"/>
              </a:rPr>
              <a:t>experiment</a:t>
            </a:r>
            <a:r>
              <a:rPr lang="en" sz="1800">
                <a:solidFill>
                  <a:srgbClr val="FFFFFF"/>
                </a:solidFill>
                <a:latin typeface="Lato"/>
                <a:ea typeface="Lato"/>
                <a:cs typeface="Lato"/>
                <a:sym typeface="Lato"/>
              </a:rPr>
              <a:t> task is DMC Walker: walk and run </a:t>
            </a:r>
            <a:endParaRPr sz="1800">
              <a:solidFill>
                <a:srgbClr val="FFFFFF"/>
              </a:solidFill>
              <a:latin typeface="Lato"/>
              <a:ea typeface="Lato"/>
              <a:cs typeface="Lato"/>
              <a:sym typeface="Lato"/>
            </a:endParaRPr>
          </a:p>
          <a:p>
            <a:pPr indent="-342900" lvl="0" marL="457200" rtl="0" algn="l">
              <a:spcBef>
                <a:spcPts val="0"/>
              </a:spcBef>
              <a:spcAft>
                <a:spcPts val="0"/>
              </a:spcAft>
              <a:buClr>
                <a:srgbClr val="FFFFFF"/>
              </a:buClr>
              <a:buSzPts val="1800"/>
              <a:buFont typeface="Lato"/>
              <a:buAutoNum type="arabicPeriod"/>
            </a:pPr>
            <a:r>
              <a:rPr lang="en" sz="1800">
                <a:solidFill>
                  <a:srgbClr val="FFFFFF"/>
                </a:solidFill>
                <a:latin typeface="Lato"/>
                <a:ea typeface="Lato"/>
                <a:cs typeface="Lato"/>
                <a:sym typeface="Lato"/>
              </a:rPr>
              <a:t>The task changes at 150K Steps</a:t>
            </a:r>
            <a:endParaRPr sz="1800">
              <a:solidFill>
                <a:srgbClr val="FFFFFF"/>
              </a:solidFill>
              <a:latin typeface="Lato"/>
              <a:ea typeface="Lato"/>
              <a:cs typeface="Lato"/>
              <a:sym typeface="Lato"/>
            </a:endParaRPr>
          </a:p>
          <a:p>
            <a:pPr indent="-342900" lvl="0" marL="457200" rtl="0" algn="l">
              <a:spcBef>
                <a:spcPts val="0"/>
              </a:spcBef>
              <a:spcAft>
                <a:spcPts val="0"/>
              </a:spcAft>
              <a:buClr>
                <a:srgbClr val="FFFFFF"/>
              </a:buClr>
              <a:buSzPts val="1800"/>
              <a:buFont typeface="Lato"/>
              <a:buAutoNum type="arabicPeriod"/>
            </a:pPr>
            <a:r>
              <a:rPr lang="en" sz="1800">
                <a:solidFill>
                  <a:srgbClr val="FFFFFF"/>
                </a:solidFill>
                <a:latin typeface="Lato"/>
                <a:ea typeface="Lato"/>
                <a:cs typeface="Lato"/>
                <a:sym typeface="Lato"/>
              </a:rPr>
              <a:t>When we know task changes, what can we do?</a:t>
            </a:r>
            <a:endParaRPr sz="1800">
              <a:solidFill>
                <a:srgbClr val="FFFFFF"/>
              </a:solidFill>
              <a:latin typeface="Lato"/>
              <a:ea typeface="Lato"/>
              <a:cs typeface="Lato"/>
              <a:sym typeface="Lato"/>
            </a:endParaRPr>
          </a:p>
          <a:p>
            <a:pPr indent="-342900" lvl="0" marL="457200" rtl="0" algn="l">
              <a:spcBef>
                <a:spcPts val="0"/>
              </a:spcBef>
              <a:spcAft>
                <a:spcPts val="0"/>
              </a:spcAft>
              <a:buClr>
                <a:srgbClr val="FFFFFF"/>
              </a:buClr>
              <a:buSzPts val="1800"/>
              <a:buFont typeface="Lato"/>
              <a:buAutoNum type="arabicPeriod"/>
            </a:pPr>
            <a:r>
              <a:rPr lang="en" sz="1800">
                <a:solidFill>
                  <a:srgbClr val="FFFFFF"/>
                </a:solidFill>
                <a:latin typeface="Lato"/>
                <a:ea typeface="Lato"/>
                <a:cs typeface="Lato"/>
                <a:sym typeface="Lato"/>
              </a:rPr>
              <a:t>Deploy random agent to explore the world first</a:t>
            </a:r>
            <a:endParaRPr sz="1800">
              <a:solidFill>
                <a:srgbClr val="FFFFFF"/>
              </a:solidFill>
              <a:latin typeface="Lato"/>
              <a:ea typeface="Lato"/>
              <a:cs typeface="Lato"/>
              <a:sym typeface="Lato"/>
            </a:endParaRPr>
          </a:p>
          <a:p>
            <a:pPr indent="-342900" lvl="0" marL="457200" rtl="0" algn="l">
              <a:spcBef>
                <a:spcPts val="0"/>
              </a:spcBef>
              <a:spcAft>
                <a:spcPts val="0"/>
              </a:spcAft>
              <a:buClr>
                <a:srgbClr val="FFFFFF"/>
              </a:buClr>
              <a:buSzPts val="1800"/>
              <a:buFont typeface="Lato"/>
              <a:buAutoNum type="arabicPeriod"/>
            </a:pPr>
            <a:r>
              <a:rPr lang="en" sz="1800">
                <a:solidFill>
                  <a:srgbClr val="FFFFFF"/>
                </a:solidFill>
                <a:latin typeface="Lato"/>
                <a:ea typeface="Lato"/>
                <a:cs typeface="Lato"/>
                <a:sym typeface="Lato"/>
              </a:rPr>
              <a:t>Clear the buffer</a:t>
            </a:r>
            <a:endParaRPr sz="1800">
              <a:solidFill>
                <a:srgbClr val="FFFFFF"/>
              </a:solidFill>
              <a:latin typeface="Lato"/>
              <a:ea typeface="Lato"/>
              <a:cs typeface="Lato"/>
              <a:sym typeface="Lato"/>
            </a:endParaRPr>
          </a:p>
          <a:p>
            <a:pPr indent="-342900" lvl="0" marL="457200" rtl="0" algn="l">
              <a:spcBef>
                <a:spcPts val="0"/>
              </a:spcBef>
              <a:spcAft>
                <a:spcPts val="0"/>
              </a:spcAft>
              <a:buClr>
                <a:srgbClr val="FFFFFF"/>
              </a:buClr>
              <a:buSzPts val="1800"/>
              <a:buFont typeface="Lato"/>
              <a:buAutoNum type="arabicPeriod"/>
            </a:pPr>
            <a:r>
              <a:rPr lang="en" sz="1800">
                <a:solidFill>
                  <a:srgbClr val="FFFFFF"/>
                </a:solidFill>
                <a:latin typeface="Lato"/>
                <a:ea typeface="Lato"/>
                <a:cs typeface="Lato"/>
                <a:sym typeface="Lato"/>
              </a:rPr>
              <a:t>Reset the model params and optimizer</a:t>
            </a:r>
            <a:endParaRPr sz="1800">
              <a:solidFill>
                <a:srgbClr val="FFFFFF"/>
              </a:solidFill>
              <a:latin typeface="Lato"/>
              <a:ea typeface="Lato"/>
              <a:cs typeface="Lato"/>
              <a:sym typeface="Lato"/>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35"/>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Original dreamerV3 with different buffer size</a:t>
            </a:r>
            <a:endParaRPr/>
          </a:p>
        </p:txBody>
      </p:sp>
      <p:pic>
        <p:nvPicPr>
          <p:cNvPr id="313" name="Google Shape;313;p35"/>
          <p:cNvPicPr preferRelativeResize="0"/>
          <p:nvPr/>
        </p:nvPicPr>
        <p:blipFill>
          <a:blip r:embed="rId3">
            <a:alphaModFix/>
          </a:blip>
          <a:stretch>
            <a:fillRect/>
          </a:stretch>
        </p:blipFill>
        <p:spPr>
          <a:xfrm>
            <a:off x="729450" y="1853850"/>
            <a:ext cx="7688700" cy="3289649"/>
          </a:xfrm>
          <a:prstGeom prst="rect">
            <a:avLst/>
          </a:prstGeom>
          <a:noFill/>
          <a:ln>
            <a:noFill/>
          </a:ln>
        </p:spPr>
      </p:pic>
      <p:sp>
        <p:nvSpPr>
          <p:cNvPr id="314" name="Google Shape;314;p35"/>
          <p:cNvSpPr/>
          <p:nvPr/>
        </p:nvSpPr>
        <p:spPr>
          <a:xfrm rot="2292330">
            <a:off x="3776819" y="2800403"/>
            <a:ext cx="779972" cy="11751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36"/>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Variance of 50K buffer size setting</a:t>
            </a:r>
            <a:endParaRPr/>
          </a:p>
        </p:txBody>
      </p:sp>
      <p:pic>
        <p:nvPicPr>
          <p:cNvPr id="320" name="Google Shape;320;p36"/>
          <p:cNvPicPr preferRelativeResize="0"/>
          <p:nvPr/>
        </p:nvPicPr>
        <p:blipFill>
          <a:blip r:embed="rId3">
            <a:alphaModFix/>
          </a:blip>
          <a:stretch>
            <a:fillRect/>
          </a:stretch>
        </p:blipFill>
        <p:spPr>
          <a:xfrm>
            <a:off x="729450" y="1853850"/>
            <a:ext cx="7350524" cy="32896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37"/>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Discover does prefill helps – DreamerV3</a:t>
            </a:r>
            <a:endParaRPr/>
          </a:p>
        </p:txBody>
      </p:sp>
      <p:pic>
        <p:nvPicPr>
          <p:cNvPr id="326" name="Google Shape;326;p37"/>
          <p:cNvPicPr preferRelativeResize="0"/>
          <p:nvPr/>
        </p:nvPicPr>
        <p:blipFill>
          <a:blip r:embed="rId3">
            <a:alphaModFix/>
          </a:blip>
          <a:stretch>
            <a:fillRect/>
          </a:stretch>
        </p:blipFill>
        <p:spPr>
          <a:xfrm>
            <a:off x="729450" y="1853850"/>
            <a:ext cx="7604876" cy="32896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38"/>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Does clear Buffer important? – Our</a:t>
            </a:r>
            <a:endParaRPr/>
          </a:p>
        </p:txBody>
      </p:sp>
      <p:pic>
        <p:nvPicPr>
          <p:cNvPr id="332" name="Google Shape;332;p38"/>
          <p:cNvPicPr preferRelativeResize="0"/>
          <p:nvPr/>
        </p:nvPicPr>
        <p:blipFill>
          <a:blip r:embed="rId3">
            <a:alphaModFix/>
          </a:blip>
          <a:stretch>
            <a:fillRect/>
          </a:stretch>
        </p:blipFill>
        <p:spPr>
          <a:xfrm>
            <a:off x="729450" y="1913175"/>
            <a:ext cx="7779424" cy="323032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39"/>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Does reset the model </a:t>
            </a:r>
            <a:r>
              <a:rPr lang="en"/>
              <a:t>useful</a:t>
            </a:r>
            <a:r>
              <a:rPr lang="en"/>
              <a:t>? – Original dreamerV3</a:t>
            </a:r>
            <a:endParaRPr/>
          </a:p>
        </p:txBody>
      </p:sp>
      <p:pic>
        <p:nvPicPr>
          <p:cNvPr id="338" name="Google Shape;338;p39"/>
          <p:cNvPicPr preferRelativeResize="0"/>
          <p:nvPr/>
        </p:nvPicPr>
        <p:blipFill>
          <a:blip r:embed="rId3">
            <a:alphaModFix/>
          </a:blip>
          <a:stretch>
            <a:fillRect/>
          </a:stretch>
        </p:blipFill>
        <p:spPr>
          <a:xfrm>
            <a:off x="729450" y="1853850"/>
            <a:ext cx="7546700" cy="3289650"/>
          </a:xfrm>
          <a:prstGeom prst="rect">
            <a:avLst/>
          </a:prstGeom>
          <a:noFill/>
          <a:ln>
            <a:noFill/>
          </a:ln>
        </p:spPr>
      </p:pic>
      <p:sp>
        <p:nvSpPr>
          <p:cNvPr id="339" name="Google Shape;339;p39"/>
          <p:cNvSpPr/>
          <p:nvPr/>
        </p:nvSpPr>
        <p:spPr>
          <a:xfrm rot="2292330">
            <a:off x="3337369" y="2837553"/>
            <a:ext cx="779972" cy="11751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40"/>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Does reset the model useful? – Our</a:t>
            </a:r>
            <a:endParaRPr/>
          </a:p>
        </p:txBody>
      </p:sp>
      <p:pic>
        <p:nvPicPr>
          <p:cNvPr id="345" name="Google Shape;345;p40"/>
          <p:cNvPicPr preferRelativeResize="0"/>
          <p:nvPr/>
        </p:nvPicPr>
        <p:blipFill>
          <a:blip r:embed="rId3">
            <a:alphaModFix/>
          </a:blip>
          <a:stretch>
            <a:fillRect/>
          </a:stretch>
        </p:blipFill>
        <p:spPr>
          <a:xfrm>
            <a:off x="729450" y="1853850"/>
            <a:ext cx="7465250" cy="3289650"/>
          </a:xfrm>
          <a:prstGeom prst="rect">
            <a:avLst/>
          </a:prstGeom>
          <a:noFill/>
          <a:ln>
            <a:noFill/>
          </a:ln>
        </p:spPr>
      </p:pic>
      <p:sp>
        <p:nvSpPr>
          <p:cNvPr id="346" name="Google Shape;346;p40"/>
          <p:cNvSpPr/>
          <p:nvPr/>
        </p:nvSpPr>
        <p:spPr>
          <a:xfrm rot="2292330">
            <a:off x="3603494" y="2924203"/>
            <a:ext cx="779972" cy="11751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sp>
        <p:nvSpPr>
          <p:cNvPr id="351" name="Google Shape;351;p41"/>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Compare our and original DreamerV3</a:t>
            </a:r>
            <a:endParaRPr/>
          </a:p>
        </p:txBody>
      </p:sp>
      <p:pic>
        <p:nvPicPr>
          <p:cNvPr id="352" name="Google Shape;352;p41"/>
          <p:cNvPicPr preferRelativeResize="0"/>
          <p:nvPr/>
        </p:nvPicPr>
        <p:blipFill>
          <a:blip r:embed="rId3">
            <a:alphaModFix/>
          </a:blip>
          <a:stretch>
            <a:fillRect/>
          </a:stretch>
        </p:blipFill>
        <p:spPr>
          <a:xfrm>
            <a:off x="782000" y="1961975"/>
            <a:ext cx="7636150" cy="318152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42"/>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Which component should be reset?</a:t>
            </a:r>
            <a:endParaRPr/>
          </a:p>
        </p:txBody>
      </p:sp>
      <p:pic>
        <p:nvPicPr>
          <p:cNvPr id="358" name="Google Shape;358;p42"/>
          <p:cNvPicPr preferRelativeResize="0"/>
          <p:nvPr/>
        </p:nvPicPr>
        <p:blipFill>
          <a:blip r:embed="rId3">
            <a:alphaModFix/>
          </a:blip>
          <a:stretch>
            <a:fillRect/>
          </a:stretch>
        </p:blipFill>
        <p:spPr>
          <a:xfrm>
            <a:off x="729450" y="1853850"/>
            <a:ext cx="7688698" cy="3289649"/>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43"/>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Our: Double the Value Model parameter</a:t>
            </a:r>
            <a:endParaRPr/>
          </a:p>
        </p:txBody>
      </p:sp>
      <p:pic>
        <p:nvPicPr>
          <p:cNvPr id="364" name="Google Shape;364;p43"/>
          <p:cNvPicPr preferRelativeResize="0"/>
          <p:nvPr/>
        </p:nvPicPr>
        <p:blipFill>
          <a:blip r:embed="rId3">
            <a:alphaModFix/>
          </a:blip>
          <a:stretch>
            <a:fillRect/>
          </a:stretch>
        </p:blipFill>
        <p:spPr>
          <a:xfrm>
            <a:off x="729450" y="1959375"/>
            <a:ext cx="7486100" cy="318412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44"/>
          <p:cNvSpPr txBox="1"/>
          <p:nvPr>
            <p:ph type="title"/>
          </p:nvPr>
        </p:nvSpPr>
        <p:spPr>
          <a:xfrm>
            <a:off x="729450" y="1322450"/>
            <a:ext cx="7688400" cy="1518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What about other </a:t>
            </a:r>
            <a:r>
              <a:rPr lang="en"/>
              <a:t>experiments setting?</a:t>
            </a:r>
            <a:endParaRPr/>
          </a:p>
        </p:txBody>
      </p:sp>
      <p:sp>
        <p:nvSpPr>
          <p:cNvPr id="370" name="Google Shape;370;p44"/>
          <p:cNvSpPr txBox="1"/>
          <p:nvPr/>
        </p:nvSpPr>
        <p:spPr>
          <a:xfrm>
            <a:off x="729450" y="2515225"/>
            <a:ext cx="6749400" cy="214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FFFFFF"/>
              </a:solidFill>
              <a:latin typeface="Lato"/>
              <a:ea typeface="Lato"/>
              <a:cs typeface="Lato"/>
              <a:sym typeface="Lato"/>
            </a:endParaRPr>
          </a:p>
          <a:p>
            <a:pPr indent="-342900" lvl="0" marL="457200" rtl="0" algn="l">
              <a:spcBef>
                <a:spcPts val="0"/>
              </a:spcBef>
              <a:spcAft>
                <a:spcPts val="0"/>
              </a:spcAft>
              <a:buClr>
                <a:srgbClr val="FFFFFF"/>
              </a:buClr>
              <a:buSzPts val="1800"/>
              <a:buFont typeface="Lato"/>
              <a:buAutoNum type="arabicPeriod"/>
            </a:pPr>
            <a:r>
              <a:rPr lang="en" sz="1800">
                <a:solidFill>
                  <a:srgbClr val="FFFFFF"/>
                </a:solidFill>
                <a:latin typeface="Lato"/>
                <a:ea typeface="Lato"/>
                <a:cs typeface="Lato"/>
                <a:sym typeface="Lato"/>
              </a:rPr>
              <a:t>The experiment task is DMC Walker:  stand and walk </a:t>
            </a:r>
            <a:endParaRPr sz="1800">
              <a:solidFill>
                <a:srgbClr val="FFFFFF"/>
              </a:solidFill>
              <a:latin typeface="Lato"/>
              <a:ea typeface="Lato"/>
              <a:cs typeface="Lato"/>
              <a:sym typeface="Lato"/>
            </a:endParaRPr>
          </a:p>
          <a:p>
            <a:pPr indent="-342900" lvl="0" marL="457200" rtl="0" algn="l">
              <a:spcBef>
                <a:spcPts val="0"/>
              </a:spcBef>
              <a:spcAft>
                <a:spcPts val="0"/>
              </a:spcAft>
              <a:buClr>
                <a:srgbClr val="FFFFFF"/>
              </a:buClr>
              <a:buSzPts val="1800"/>
              <a:buFont typeface="Lato"/>
              <a:buAutoNum type="arabicPeriod"/>
            </a:pPr>
            <a:r>
              <a:rPr lang="en" sz="1800">
                <a:solidFill>
                  <a:srgbClr val="FFFFFF"/>
                </a:solidFill>
                <a:latin typeface="Lato"/>
                <a:ea typeface="Lato"/>
                <a:cs typeface="Lato"/>
                <a:sym typeface="Lato"/>
              </a:rPr>
              <a:t>The task changes at 100K Steps</a:t>
            </a:r>
            <a:endParaRPr sz="1800">
              <a:solidFill>
                <a:srgbClr val="FFFFFF"/>
              </a:solidFill>
              <a:latin typeface="Lato"/>
              <a:ea typeface="Lato"/>
              <a:cs typeface="Lato"/>
              <a:sym typeface="Lato"/>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45"/>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040"/>
              <a:t>Original dreamerV3 with different buffer size with Prefill</a:t>
            </a:r>
            <a:endParaRPr sz="2040"/>
          </a:p>
          <a:p>
            <a:pPr indent="0" lvl="0" marL="0" rtl="0" algn="l">
              <a:spcBef>
                <a:spcPts val="0"/>
              </a:spcBef>
              <a:spcAft>
                <a:spcPts val="0"/>
              </a:spcAft>
              <a:buSzPts val="990"/>
              <a:buNone/>
            </a:pPr>
            <a:r>
              <a:t/>
            </a:r>
            <a:endParaRPr sz="2340"/>
          </a:p>
        </p:txBody>
      </p:sp>
      <p:pic>
        <p:nvPicPr>
          <p:cNvPr id="376" name="Google Shape;376;p45"/>
          <p:cNvPicPr preferRelativeResize="0"/>
          <p:nvPr/>
        </p:nvPicPr>
        <p:blipFill>
          <a:blip r:embed="rId3">
            <a:alphaModFix/>
          </a:blip>
          <a:stretch>
            <a:fillRect/>
          </a:stretch>
        </p:blipFill>
        <p:spPr>
          <a:xfrm>
            <a:off x="152400" y="2024800"/>
            <a:ext cx="8839200" cy="29676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46"/>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Does clear Buffer important? – DreamerV3</a:t>
            </a:r>
            <a:endParaRPr/>
          </a:p>
          <a:p>
            <a:pPr indent="0" lvl="0" marL="0" rtl="0" algn="l">
              <a:spcBef>
                <a:spcPts val="0"/>
              </a:spcBef>
              <a:spcAft>
                <a:spcPts val="0"/>
              </a:spcAft>
              <a:buSzPts val="990"/>
              <a:buNone/>
            </a:pPr>
            <a:r>
              <a:t/>
            </a:r>
            <a:endParaRPr sz="2040"/>
          </a:p>
          <a:p>
            <a:pPr indent="0" lvl="0" marL="0" rtl="0" algn="l">
              <a:spcBef>
                <a:spcPts val="0"/>
              </a:spcBef>
              <a:spcAft>
                <a:spcPts val="0"/>
              </a:spcAft>
              <a:buSzPts val="990"/>
              <a:buNone/>
            </a:pPr>
            <a:r>
              <a:t/>
            </a:r>
            <a:endParaRPr sz="2340"/>
          </a:p>
        </p:txBody>
      </p:sp>
      <p:pic>
        <p:nvPicPr>
          <p:cNvPr id="382" name="Google Shape;382;p46"/>
          <p:cNvPicPr preferRelativeResize="0"/>
          <p:nvPr/>
        </p:nvPicPr>
        <p:blipFill>
          <a:blip r:embed="rId3">
            <a:alphaModFix/>
          </a:blip>
          <a:stretch>
            <a:fillRect/>
          </a:stretch>
        </p:blipFill>
        <p:spPr>
          <a:xfrm>
            <a:off x="729450" y="1961975"/>
            <a:ext cx="7558324" cy="318152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47"/>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Does clear Buffer important? – Our</a:t>
            </a:r>
            <a:endParaRPr/>
          </a:p>
          <a:p>
            <a:pPr indent="0" lvl="0" marL="0" rtl="0" algn="l">
              <a:spcBef>
                <a:spcPts val="0"/>
              </a:spcBef>
              <a:spcAft>
                <a:spcPts val="0"/>
              </a:spcAft>
              <a:buSzPts val="990"/>
              <a:buNone/>
            </a:pPr>
            <a:r>
              <a:t/>
            </a:r>
            <a:endParaRPr sz="2040"/>
          </a:p>
          <a:p>
            <a:pPr indent="0" lvl="0" marL="0" rtl="0" algn="l">
              <a:spcBef>
                <a:spcPts val="0"/>
              </a:spcBef>
              <a:spcAft>
                <a:spcPts val="0"/>
              </a:spcAft>
              <a:buSzPts val="990"/>
              <a:buNone/>
            </a:pPr>
            <a:r>
              <a:t/>
            </a:r>
            <a:endParaRPr sz="2340"/>
          </a:p>
        </p:txBody>
      </p:sp>
      <p:pic>
        <p:nvPicPr>
          <p:cNvPr id="388" name="Google Shape;388;p47"/>
          <p:cNvPicPr preferRelativeResize="0"/>
          <p:nvPr/>
        </p:nvPicPr>
        <p:blipFill>
          <a:blip r:embed="rId3">
            <a:alphaModFix/>
          </a:blip>
          <a:stretch>
            <a:fillRect/>
          </a:stretch>
        </p:blipFill>
        <p:spPr>
          <a:xfrm>
            <a:off x="729450" y="1853850"/>
            <a:ext cx="7457952" cy="3289651"/>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48"/>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Reset Value function still important</a:t>
            </a:r>
            <a:endParaRPr/>
          </a:p>
          <a:p>
            <a:pPr indent="0" lvl="0" marL="0" rtl="0" algn="l">
              <a:spcBef>
                <a:spcPts val="0"/>
              </a:spcBef>
              <a:spcAft>
                <a:spcPts val="0"/>
              </a:spcAft>
              <a:buSzPts val="990"/>
              <a:buNone/>
            </a:pPr>
            <a:r>
              <a:t/>
            </a:r>
            <a:endParaRPr sz="2040"/>
          </a:p>
          <a:p>
            <a:pPr indent="0" lvl="0" marL="0" rtl="0" algn="l">
              <a:spcBef>
                <a:spcPts val="0"/>
              </a:spcBef>
              <a:spcAft>
                <a:spcPts val="0"/>
              </a:spcAft>
              <a:buSzPts val="990"/>
              <a:buNone/>
            </a:pPr>
            <a:r>
              <a:t/>
            </a:r>
            <a:endParaRPr sz="2340"/>
          </a:p>
        </p:txBody>
      </p:sp>
      <p:pic>
        <p:nvPicPr>
          <p:cNvPr id="394" name="Google Shape;394;p48"/>
          <p:cNvPicPr preferRelativeResize="0"/>
          <p:nvPr/>
        </p:nvPicPr>
        <p:blipFill>
          <a:blip r:embed="rId3">
            <a:alphaModFix/>
          </a:blip>
          <a:stretch>
            <a:fillRect/>
          </a:stretch>
        </p:blipFill>
        <p:spPr>
          <a:xfrm>
            <a:off x="729450" y="1853850"/>
            <a:ext cx="7688699" cy="3289651"/>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49"/>
          <p:cNvSpPr txBox="1"/>
          <p:nvPr>
            <p:ph type="title"/>
          </p:nvPr>
        </p:nvSpPr>
        <p:spPr>
          <a:xfrm>
            <a:off x="729450" y="1322450"/>
            <a:ext cx="7688400" cy="1518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For 3 tasks?</a:t>
            </a:r>
            <a:endParaRPr/>
          </a:p>
        </p:txBody>
      </p:sp>
      <p:sp>
        <p:nvSpPr>
          <p:cNvPr id="400" name="Google Shape;400;p49"/>
          <p:cNvSpPr txBox="1"/>
          <p:nvPr/>
        </p:nvSpPr>
        <p:spPr>
          <a:xfrm>
            <a:off x="729450" y="2515225"/>
            <a:ext cx="6749400" cy="214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FFFFFF"/>
              </a:solidFill>
              <a:latin typeface="Lato"/>
              <a:ea typeface="Lato"/>
              <a:cs typeface="Lato"/>
              <a:sym typeface="Lato"/>
            </a:endParaRPr>
          </a:p>
          <a:p>
            <a:pPr indent="-342900" lvl="0" marL="457200" rtl="0" algn="l">
              <a:spcBef>
                <a:spcPts val="0"/>
              </a:spcBef>
              <a:spcAft>
                <a:spcPts val="0"/>
              </a:spcAft>
              <a:buClr>
                <a:srgbClr val="FFFFFF"/>
              </a:buClr>
              <a:buSzPts val="1800"/>
              <a:buFont typeface="Lato"/>
              <a:buAutoNum type="arabicPeriod"/>
            </a:pPr>
            <a:r>
              <a:rPr lang="en" sz="1800">
                <a:solidFill>
                  <a:srgbClr val="FFFFFF"/>
                </a:solidFill>
                <a:latin typeface="Lato"/>
                <a:ea typeface="Lato"/>
                <a:cs typeface="Lato"/>
                <a:sym typeface="Lato"/>
              </a:rPr>
              <a:t>The experiment task is DMC Walker:  walk, run, stand</a:t>
            </a:r>
            <a:endParaRPr sz="1800">
              <a:solidFill>
                <a:srgbClr val="FFFFFF"/>
              </a:solidFill>
              <a:latin typeface="Lato"/>
              <a:ea typeface="Lato"/>
              <a:cs typeface="Lato"/>
              <a:sym typeface="Lato"/>
            </a:endParaRPr>
          </a:p>
          <a:p>
            <a:pPr indent="-342900" lvl="0" marL="457200" rtl="0" algn="l">
              <a:spcBef>
                <a:spcPts val="0"/>
              </a:spcBef>
              <a:spcAft>
                <a:spcPts val="0"/>
              </a:spcAft>
              <a:buClr>
                <a:srgbClr val="FFFFFF"/>
              </a:buClr>
              <a:buSzPts val="1800"/>
              <a:buFont typeface="Lato"/>
              <a:buAutoNum type="arabicPeriod"/>
            </a:pPr>
            <a:r>
              <a:rPr lang="en" sz="1800">
                <a:solidFill>
                  <a:srgbClr val="FFFFFF"/>
                </a:solidFill>
                <a:latin typeface="Lato"/>
                <a:ea typeface="Lato"/>
                <a:cs typeface="Lato"/>
                <a:sym typeface="Lato"/>
              </a:rPr>
              <a:t>The task changes at 150K Steps</a:t>
            </a:r>
            <a:endParaRPr sz="1800">
              <a:solidFill>
                <a:srgbClr val="FFFFFF"/>
              </a:solidFill>
              <a:latin typeface="Lato"/>
              <a:ea typeface="Lato"/>
              <a:cs typeface="Lato"/>
              <a:sym typeface="Lato"/>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50"/>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3 tasks, walk, run and stand</a:t>
            </a:r>
            <a:endParaRPr/>
          </a:p>
        </p:txBody>
      </p:sp>
      <p:pic>
        <p:nvPicPr>
          <p:cNvPr id="406" name="Google Shape;406;p50"/>
          <p:cNvPicPr preferRelativeResize="0"/>
          <p:nvPr/>
        </p:nvPicPr>
        <p:blipFill>
          <a:blip r:embed="rId3">
            <a:alphaModFix/>
          </a:blip>
          <a:stretch>
            <a:fillRect/>
          </a:stretch>
        </p:blipFill>
        <p:spPr>
          <a:xfrm>
            <a:off x="729450" y="1976125"/>
            <a:ext cx="7849298" cy="3119776"/>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51"/>
          <p:cNvSpPr txBox="1"/>
          <p:nvPr>
            <p:ph type="title"/>
          </p:nvPr>
        </p:nvSpPr>
        <p:spPr>
          <a:xfrm>
            <a:off x="729450" y="1322450"/>
            <a:ext cx="7688400" cy="1518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Other different </a:t>
            </a:r>
            <a:r>
              <a:rPr lang="en"/>
              <a:t>environments</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52"/>
          <p:cNvSpPr txBox="1"/>
          <p:nvPr>
            <p:ph type="title"/>
          </p:nvPr>
        </p:nvSpPr>
        <p:spPr>
          <a:xfrm>
            <a:off x="729450" y="1318650"/>
            <a:ext cx="7688700" cy="535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Cartpole, balance and swingup</a:t>
            </a:r>
            <a:endParaRPr/>
          </a:p>
        </p:txBody>
      </p:sp>
      <p:pic>
        <p:nvPicPr>
          <p:cNvPr id="417" name="Google Shape;417;p52"/>
          <p:cNvPicPr preferRelativeResize="0"/>
          <p:nvPr/>
        </p:nvPicPr>
        <p:blipFill>
          <a:blip r:embed="rId3">
            <a:alphaModFix/>
          </a:blip>
          <a:stretch>
            <a:fillRect/>
          </a:stretch>
        </p:blipFill>
        <p:spPr>
          <a:xfrm>
            <a:off x="729450" y="1967800"/>
            <a:ext cx="7688702" cy="3175701"/>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53"/>
          <p:cNvSpPr txBox="1"/>
          <p:nvPr>
            <p:ph type="title"/>
          </p:nvPr>
        </p:nvSpPr>
        <p:spPr>
          <a:xfrm>
            <a:off x="729450" y="1322450"/>
            <a:ext cx="7688400" cy="1518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Discussion</a:t>
            </a:r>
            <a:endParaRPr/>
          </a:p>
        </p:txBody>
      </p:sp>
      <p:sp>
        <p:nvSpPr>
          <p:cNvPr id="423" name="Google Shape;423;p53"/>
          <p:cNvSpPr txBox="1"/>
          <p:nvPr/>
        </p:nvSpPr>
        <p:spPr>
          <a:xfrm>
            <a:off x="752200" y="2280000"/>
            <a:ext cx="7662600" cy="28635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FFFFFF"/>
              </a:buClr>
              <a:buSzPts val="1800"/>
              <a:buFont typeface="Lato"/>
              <a:buAutoNum type="arabicPeriod"/>
            </a:pPr>
            <a:r>
              <a:rPr lang="en" sz="1800">
                <a:solidFill>
                  <a:srgbClr val="FFFFFF"/>
                </a:solidFill>
                <a:latin typeface="Lato"/>
                <a:ea typeface="Lato"/>
                <a:cs typeface="Lato"/>
                <a:sym typeface="Lato"/>
              </a:rPr>
              <a:t>Task boundary: </a:t>
            </a:r>
            <a:r>
              <a:rPr lang="en" sz="1800">
                <a:solidFill>
                  <a:srgbClr val="FFFFFF"/>
                </a:solidFill>
                <a:latin typeface="Lato"/>
                <a:ea typeface="Lato"/>
                <a:cs typeface="Lato"/>
                <a:sym typeface="Lato"/>
              </a:rPr>
              <a:t>Reset</a:t>
            </a:r>
            <a:r>
              <a:rPr lang="en" sz="1800">
                <a:solidFill>
                  <a:srgbClr val="FFFFFF"/>
                </a:solidFill>
                <a:latin typeface="Lato"/>
                <a:ea typeface="Lato"/>
                <a:cs typeface="Lato"/>
                <a:sym typeface="Lato"/>
              </a:rPr>
              <a:t> Value function is important; Prefill is not important; Reload data kind likely important (maybe)</a:t>
            </a:r>
            <a:endParaRPr sz="1800">
              <a:solidFill>
                <a:srgbClr val="FFFFFF"/>
              </a:solidFill>
              <a:latin typeface="Lato"/>
              <a:ea typeface="Lato"/>
              <a:cs typeface="Lato"/>
              <a:sym typeface="Lato"/>
            </a:endParaRPr>
          </a:p>
          <a:p>
            <a:pPr indent="-342900" lvl="0" marL="457200" rtl="0" algn="l">
              <a:spcBef>
                <a:spcPts val="0"/>
              </a:spcBef>
              <a:spcAft>
                <a:spcPts val="0"/>
              </a:spcAft>
              <a:buClr>
                <a:srgbClr val="FFFFFF"/>
              </a:buClr>
              <a:buSzPts val="1800"/>
              <a:buFont typeface="Lato"/>
              <a:buAutoNum type="arabicPeriod"/>
            </a:pPr>
            <a:r>
              <a:rPr lang="en" sz="1800">
                <a:solidFill>
                  <a:srgbClr val="FFFFFF"/>
                </a:solidFill>
                <a:latin typeface="Lato"/>
                <a:ea typeface="Lato"/>
                <a:cs typeface="Lato"/>
                <a:sym typeface="Lato"/>
              </a:rPr>
              <a:t>To detect task boundary: track the reward by using sliding windows? Track the reward loss in world model?</a:t>
            </a:r>
            <a:endParaRPr sz="1800">
              <a:solidFill>
                <a:srgbClr val="FFFFFF"/>
              </a:solidFill>
              <a:latin typeface="Lato"/>
              <a:ea typeface="Lato"/>
              <a:cs typeface="Lato"/>
              <a:sym typeface="Lato"/>
            </a:endParaRPr>
          </a:p>
          <a:p>
            <a:pPr indent="-342900" lvl="0" marL="457200" rtl="0" algn="l">
              <a:spcBef>
                <a:spcPts val="0"/>
              </a:spcBef>
              <a:spcAft>
                <a:spcPts val="0"/>
              </a:spcAft>
              <a:buClr>
                <a:srgbClr val="FFFFFF"/>
              </a:buClr>
              <a:buSzPts val="1800"/>
              <a:buFont typeface="Lato"/>
              <a:buAutoNum type="arabicPeriod"/>
            </a:pPr>
            <a:r>
              <a:rPr lang="en" sz="1800">
                <a:solidFill>
                  <a:srgbClr val="FFFFFF"/>
                </a:solidFill>
                <a:latin typeface="Lato"/>
                <a:ea typeface="Lato"/>
                <a:cs typeface="Lato"/>
                <a:sym typeface="Lato"/>
              </a:rPr>
              <a:t>Any other component to allow model adapt the </a:t>
            </a:r>
            <a:r>
              <a:rPr lang="en" sz="1800">
                <a:solidFill>
                  <a:srgbClr val="FFFFFF"/>
                </a:solidFill>
                <a:latin typeface="Lato"/>
                <a:ea typeface="Lato"/>
                <a:cs typeface="Lato"/>
                <a:sym typeface="Lato"/>
              </a:rPr>
              <a:t>environment</a:t>
            </a:r>
            <a:r>
              <a:rPr lang="en" sz="1800">
                <a:solidFill>
                  <a:srgbClr val="FFFFFF"/>
                </a:solidFill>
                <a:latin typeface="Lato"/>
                <a:ea typeface="Lato"/>
                <a:cs typeface="Lato"/>
                <a:sym typeface="Lato"/>
              </a:rPr>
              <a:t> much quicker? </a:t>
            </a:r>
            <a:endParaRPr sz="1800">
              <a:solidFill>
                <a:srgbClr val="FFFFFF"/>
              </a:solidFill>
              <a:latin typeface="Lato"/>
              <a:ea typeface="Lato"/>
              <a:cs typeface="Lato"/>
              <a:sym typeface="Lato"/>
            </a:endParaRPr>
          </a:p>
          <a:p>
            <a:pPr indent="-342900" lvl="0" marL="457200" rtl="0" algn="l">
              <a:spcBef>
                <a:spcPts val="0"/>
              </a:spcBef>
              <a:spcAft>
                <a:spcPts val="0"/>
              </a:spcAft>
              <a:buClr>
                <a:srgbClr val="FFFFFF"/>
              </a:buClr>
              <a:buSzPts val="1800"/>
              <a:buFont typeface="Lato"/>
              <a:buAutoNum type="arabicPeriod"/>
            </a:pPr>
            <a:r>
              <a:rPr lang="en" sz="1800">
                <a:solidFill>
                  <a:srgbClr val="FFFFFF"/>
                </a:solidFill>
                <a:latin typeface="Lato"/>
                <a:ea typeface="Lato"/>
                <a:cs typeface="Lato"/>
                <a:sym typeface="Lato"/>
              </a:rPr>
              <a:t>Permanent Value </a:t>
            </a:r>
            <a:r>
              <a:rPr lang="en" sz="1800">
                <a:solidFill>
                  <a:srgbClr val="FFFFFF"/>
                </a:solidFill>
                <a:latin typeface="Lato"/>
                <a:ea typeface="Lato"/>
                <a:cs typeface="Lato"/>
                <a:sym typeface="Lato"/>
              </a:rPr>
              <a:t>model</a:t>
            </a:r>
            <a:r>
              <a:rPr lang="en" sz="1800">
                <a:solidFill>
                  <a:srgbClr val="FFFFFF"/>
                </a:solidFill>
                <a:latin typeface="Lato"/>
                <a:ea typeface="Lato"/>
                <a:cs typeface="Lato"/>
                <a:sym typeface="Lato"/>
              </a:rPr>
              <a:t> updated times changes, because SGD is not as fast as Adam</a:t>
            </a:r>
            <a:endParaRPr sz="1800">
              <a:solidFill>
                <a:srgbClr val="FFFFFF"/>
              </a:solidFill>
              <a:latin typeface="Lato"/>
              <a:ea typeface="Lato"/>
              <a:cs typeface="Lato"/>
              <a:sym typeface="Lato"/>
            </a:endParaRPr>
          </a:p>
        </p:txBody>
      </p:sp>
    </p:spTree>
  </p:cSld>
  <p:clrMapOvr>
    <a:masterClrMapping/>
  </p:clrMapOvr>
</p:sld>
</file>

<file path=ppt/theme/theme1.xml><?xml version="1.0" encoding="utf-8"?>
<a:theme xmlns:a="http://schemas.openxmlformats.org/drawingml/2006/main" xmlns:r="http://schemas.openxmlformats.org/officeDocument/2006/relationships"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